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2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10:…"/>
          <p:cNvSpPr txBox="1"/>
          <p:nvPr/>
        </p:nvSpPr>
        <p:spPr>
          <a:xfrm>
            <a:off x="7615517" y="635000"/>
            <a:ext cx="5109908" cy="789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10:</a:t>
            </a:r>
          </a:p>
          <a:p>
            <a:pPr marL="55751" marR="55751" defTabSz="638951">
              <a:buClr>
                <a:srgbClr val="004479"/>
              </a:buClr>
              <a:buFont typeface="Georgia"/>
              <a:defRPr b="1" sz="1800">
                <a:solidFill>
                  <a:srgbClr val="E21F26"/>
                </a:solidFill>
                <a:uFill>
                  <a:solidFill>
                    <a:srgbClr val="922E32"/>
                  </a:solidFill>
                </a:uFill>
              </a:defRPr>
            </a:pPr>
            <a:r>
              <a:rPr b="0"/>
              <a:t>Deformation von Gesteinen</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Die Kennzeichen der Kinematik der Erde"/>
          <p:cNvSpPr txBox="1"/>
          <p:nvPr>
            <p:ph type="ctrTitle"/>
          </p:nvPr>
        </p:nvSpPr>
        <p:spPr>
          <a:xfrm>
            <a:off x="8090080" y="647700"/>
            <a:ext cx="4685565" cy="3563627"/>
          </a:xfrm>
          <a:prstGeom prst="rect">
            <a:avLst/>
          </a:prstGeom>
        </p:spPr>
        <p:txBody>
          <a:bodyPr/>
          <a:lstStyle/>
          <a:p>
            <a:pPr/>
            <a:r>
              <a:t>Die Kennzeichen der Kinematik der Erde</a:t>
            </a:r>
          </a:p>
        </p:txBody>
      </p:sp>
      <p:sp>
        <p:nvSpPr>
          <p:cNvPr id="36" name="Kapitel 10…"/>
          <p:cNvSpPr txBox="1"/>
          <p:nvPr>
            <p:ph type="subTitle" sz="quarter" idx="1"/>
          </p:nvPr>
        </p:nvSpPr>
        <p:spPr>
          <a:prstGeom prst="rect">
            <a:avLst/>
          </a:prstGeom>
        </p:spPr>
        <p:txBody>
          <a:bodyPr/>
          <a:lstStyle/>
          <a:p>
            <a:pPr/>
            <a:r>
              <a:t>Kapitel 10</a:t>
            </a:r>
          </a:p>
          <a:p>
            <a:pPr lvl="1"/>
          </a:p>
          <a:p>
            <a:pPr lvl="1"/>
            <a:r>
              <a:t>Deformation</a:t>
            </a:r>
          </a:p>
          <a:p>
            <a:pPr lvl="1"/>
            <a:r>
              <a:t>von Gesteinen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984101"/>
            <a:ext cx="11266836" cy="7716713"/>
            <a:chOff x="0" y="361502"/>
            <a:chExt cx="11266834" cy="7716712"/>
          </a:xfrm>
        </p:grpSpPr>
        <p:pic>
          <p:nvPicPr>
            <p:cNvPr id="86" name="Abb_10_09.png" descr="Abb_10_09.png"/>
            <p:cNvPicPr>
              <a:picLocks noChangeAspect="1"/>
            </p:cNvPicPr>
            <p:nvPr/>
          </p:nvPicPr>
          <p:blipFill>
            <a:blip r:embed="rId2">
              <a:extLst/>
            </a:blip>
            <a:srcRect l="0" t="0" r="0" b="0"/>
            <a:stretch>
              <a:fillRect/>
            </a:stretch>
          </p:blipFill>
          <p:spPr>
            <a:xfrm>
              <a:off x="0" y="361502"/>
              <a:ext cx="11266835" cy="3408240"/>
            </a:xfrm>
            <a:prstGeom prst="rect">
              <a:avLst/>
            </a:prstGeom>
            <a:ln w="12700" cap="flat">
              <a:noFill/>
              <a:miter lim="400000"/>
            </a:ln>
            <a:effectLst/>
          </p:spPr>
        </p:pic>
        <p:sp>
          <p:nvSpPr>
            <p:cNvPr id="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Homogene und heterogene ebene Verformung:…"/>
          <p:cNvSpPr txBox="1"/>
          <p:nvPr/>
        </p:nvSpPr>
        <p:spPr>
          <a:xfrm>
            <a:off x="3319462" y="8336581"/>
            <a:ext cx="803989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Homogene und heterogene ebene Verformung:</a:t>
            </a:r>
          </a:p>
          <a:p>
            <a:pPr/>
            <a:r>
              <a:t>a ursprünglicher Zustand;</a:t>
            </a:r>
          </a:p>
          <a:p>
            <a:pPr/>
            <a:r>
              <a:t>b homogene Verformung; c heterogene Verformung. Der Winkel Ψ ist der Scherwinkel</a:t>
            </a:r>
          </a:p>
        </p:txBody>
      </p:sp>
      <p:sp>
        <p:nvSpPr>
          <p:cNvPr id="90" name="Abb. 10,9"/>
          <p:cNvSpPr txBox="1"/>
          <p:nvPr/>
        </p:nvSpPr>
        <p:spPr>
          <a:xfrm>
            <a:off x="3319462" y="7968281"/>
            <a:ext cx="121276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2578699"/>
            <a:ext cx="11266836" cy="7122116"/>
            <a:chOff x="0" y="956099"/>
            <a:chExt cx="11266834" cy="7122114"/>
          </a:xfrm>
        </p:grpSpPr>
        <p:pic>
          <p:nvPicPr>
            <p:cNvPr id="92" name="Tab_10_01.png" descr="Tab_10_01.png"/>
            <p:cNvPicPr>
              <a:picLocks noChangeAspect="1"/>
            </p:cNvPicPr>
            <p:nvPr/>
          </p:nvPicPr>
          <p:blipFill>
            <a:blip r:embed="rId2">
              <a:extLst/>
            </a:blip>
            <a:srcRect l="0" t="0" r="0" b="0"/>
            <a:stretch>
              <a:fillRect/>
            </a:stretch>
          </p:blipFill>
          <p:spPr>
            <a:xfrm>
              <a:off x="0" y="956099"/>
              <a:ext cx="11266835" cy="3519084"/>
            </a:xfrm>
            <a:prstGeom prst="rect">
              <a:avLst/>
            </a:prstGeom>
            <a:ln w="12700" cap="flat">
              <a:noFill/>
              <a:miter lim="400000"/>
            </a:ln>
            <a:effectLst/>
          </p:spPr>
        </p:pic>
        <p:sp>
          <p:nvSpPr>
            <p:cNvPr id="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Extensive Verformung eines Geradenabschnittes"/>
          <p:cNvSpPr txBox="1"/>
          <p:nvPr/>
        </p:nvSpPr>
        <p:spPr>
          <a:xfrm>
            <a:off x="2610717" y="8819181"/>
            <a:ext cx="5987208"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Extensive Verformung eines Geradenabschnittes</a:t>
            </a:r>
          </a:p>
        </p:txBody>
      </p:sp>
      <p:sp>
        <p:nvSpPr>
          <p:cNvPr id="96" name="Tab. 10.1"/>
          <p:cNvSpPr txBox="1"/>
          <p:nvPr/>
        </p:nvSpPr>
        <p:spPr>
          <a:xfrm>
            <a:off x="2610717" y="8450881"/>
            <a:ext cx="116220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Tab. 10.1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68390" y="1622599"/>
            <a:ext cx="9116865" cy="6619825"/>
            <a:chOff x="0" y="0"/>
            <a:chExt cx="9116863" cy="6619823"/>
          </a:xfrm>
        </p:grpSpPr>
        <p:pic>
          <p:nvPicPr>
            <p:cNvPr id="98" name="Abb_10_10.png" descr="Abb_10_10.png"/>
            <p:cNvPicPr>
              <a:picLocks noChangeAspect="1"/>
            </p:cNvPicPr>
            <p:nvPr/>
          </p:nvPicPr>
          <p:blipFill>
            <a:blip r:embed="rId2">
              <a:extLst/>
            </a:blip>
            <a:srcRect l="0" t="0" r="0" b="0"/>
            <a:stretch>
              <a:fillRect/>
            </a:stretch>
          </p:blipFill>
          <p:spPr>
            <a:xfrm>
              <a:off x="0" y="0"/>
              <a:ext cx="9116864" cy="5877506"/>
            </a:xfrm>
            <a:prstGeom prst="rect">
              <a:avLst/>
            </a:prstGeom>
            <a:ln w="12700" cap="flat">
              <a:noFill/>
              <a:miter lim="400000"/>
            </a:ln>
            <a:effectLst/>
          </p:spPr>
        </p:pic>
        <p:sp>
          <p:nvSpPr>
            <p:cNvPr id="99" name="Type to enter a caption."/>
            <p:cNvSpPr/>
            <p:nvPr/>
          </p:nvSpPr>
          <p:spPr>
            <a:xfrm>
              <a:off x="0" y="6157291"/>
              <a:ext cx="911686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Scherverformung und Scherwinkel. a Ursprünglicher Zustand; b positive Scherspannung; c positive Scherspannung; d negative Scherspannung; e negative Scherspannung.…"/>
          <p:cNvSpPr txBox="1"/>
          <p:nvPr/>
        </p:nvSpPr>
        <p:spPr>
          <a:xfrm>
            <a:off x="568390" y="7830764"/>
            <a:ext cx="12157035" cy="1331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Scherverformung und Scherwinkel. a Ursprünglicher Zustand; b positive Scherspannung; c positive Scherspannung; d negative Scherspannung; e negative Scherspannung.</a:t>
            </a:r>
          </a:p>
          <a:p>
            <a:pPr/>
            <a:r>
              <a:t>Verläuft die Rotation im Uhrzeigersinn, so wird der Scherwinkel als positiv (+), verläuft sie im Gegenuhrzeigersinn, wird er als negativ (􏰁-) bezeichnet. Eine Verkleinerung des Winkels entspricht einer positiven Verformung (Fälle b, c), eine Vergrößerung einer negativen Verformung (Fälle d, e)</a:t>
            </a:r>
          </a:p>
        </p:txBody>
      </p:sp>
      <p:sp>
        <p:nvSpPr>
          <p:cNvPr id="102" name="Abb. 9.10"/>
          <p:cNvSpPr txBox="1"/>
          <p:nvPr/>
        </p:nvSpPr>
        <p:spPr>
          <a:xfrm>
            <a:off x="568390" y="7519541"/>
            <a:ext cx="121276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9.10</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 name="Image Gallery"/>
          <p:cNvGrpSpPr/>
          <p:nvPr/>
        </p:nvGrpSpPr>
        <p:grpSpPr>
          <a:xfrm>
            <a:off x="568390" y="1622599"/>
            <a:ext cx="11266836" cy="8078216"/>
            <a:chOff x="0" y="0"/>
            <a:chExt cx="11266834" cy="8078214"/>
          </a:xfrm>
        </p:grpSpPr>
        <p:pic>
          <p:nvPicPr>
            <p:cNvPr id="104" name="Abb_10_11.png" descr="Abb_10_11.png"/>
            <p:cNvPicPr>
              <a:picLocks noChangeAspect="1"/>
            </p:cNvPicPr>
            <p:nvPr/>
          </p:nvPicPr>
          <p:blipFill>
            <a:blip r:embed="rId2">
              <a:extLst/>
            </a:blip>
            <a:srcRect l="0" t="0" r="0" b="0"/>
            <a:stretch>
              <a:fillRect/>
            </a:stretch>
          </p:blipFill>
          <p:spPr>
            <a:xfrm>
              <a:off x="0" y="0"/>
              <a:ext cx="7857009" cy="7539483"/>
            </a:xfrm>
            <a:prstGeom prst="rect">
              <a:avLst/>
            </a:prstGeom>
            <a:ln w="12700" cap="flat">
              <a:noFill/>
              <a:miter lim="400000"/>
            </a:ln>
            <a:effectLst/>
          </p:spPr>
        </p:pic>
        <p:sp>
          <p:nvSpPr>
            <p:cNvPr id="10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7" name="a Die zwei Schermechanismen;…"/>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 Die zwei Schermechanismen;</a:t>
            </a:r>
          </a:p>
          <a:p>
            <a:pPr/>
            <a:r>
              <a:t>b Kombination beider Mechanismen</a:t>
            </a:r>
          </a:p>
        </p:txBody>
      </p:sp>
      <p:sp>
        <p:nvSpPr>
          <p:cNvPr id="108" name="Abb. 10.11"/>
          <p:cNvSpPr txBox="1"/>
          <p:nvPr/>
        </p:nvSpPr>
        <p:spPr>
          <a:xfrm>
            <a:off x="8395269" y="8209581"/>
            <a:ext cx="12885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10.11</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 name="Image Gallery"/>
          <p:cNvGrpSpPr/>
          <p:nvPr/>
        </p:nvGrpSpPr>
        <p:grpSpPr>
          <a:xfrm>
            <a:off x="568390" y="1622599"/>
            <a:ext cx="11266836" cy="8078216"/>
            <a:chOff x="0" y="0"/>
            <a:chExt cx="11266834" cy="8078214"/>
          </a:xfrm>
        </p:grpSpPr>
        <p:pic>
          <p:nvPicPr>
            <p:cNvPr id="110" name="Abb_10_12.png" descr="Abb_10_12.png"/>
            <p:cNvPicPr>
              <a:picLocks noChangeAspect="1"/>
            </p:cNvPicPr>
            <p:nvPr/>
          </p:nvPicPr>
          <p:blipFill>
            <a:blip r:embed="rId2">
              <a:extLst/>
            </a:blip>
            <a:srcRect l="0" t="0" r="0" b="0"/>
            <a:stretch>
              <a:fillRect/>
            </a:stretch>
          </p:blipFill>
          <p:spPr>
            <a:xfrm>
              <a:off x="0" y="0"/>
              <a:ext cx="11266835" cy="5993199"/>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3" name="Hauptachsen der finiten Verformungsellipse"/>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Hauptachsen der finiten Verformungsellipse</a:t>
            </a:r>
          </a:p>
        </p:txBody>
      </p:sp>
      <p:sp>
        <p:nvSpPr>
          <p:cNvPr id="114" name="Abb. 10.12"/>
          <p:cNvSpPr txBox="1"/>
          <p:nvPr/>
        </p:nvSpPr>
        <p:spPr>
          <a:xfrm>
            <a:off x="8395269" y="8450881"/>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10.12</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 name="Image Gallery"/>
          <p:cNvGrpSpPr/>
          <p:nvPr/>
        </p:nvGrpSpPr>
        <p:grpSpPr>
          <a:xfrm>
            <a:off x="568390" y="1622599"/>
            <a:ext cx="11266836" cy="8078216"/>
            <a:chOff x="0" y="0"/>
            <a:chExt cx="11266834" cy="8078214"/>
          </a:xfrm>
        </p:grpSpPr>
        <p:pic>
          <p:nvPicPr>
            <p:cNvPr id="116" name="Abb_10_13.png" descr="Abb_10_13.png"/>
            <p:cNvPicPr>
              <a:picLocks noChangeAspect="1"/>
            </p:cNvPicPr>
            <p:nvPr/>
          </p:nvPicPr>
          <p:blipFill>
            <a:blip r:embed="rId2">
              <a:extLst/>
            </a:blip>
            <a:srcRect l="0" t="0" r="0" b="0"/>
            <a:stretch>
              <a:fillRect/>
            </a:stretch>
          </p:blipFill>
          <p:spPr>
            <a:xfrm>
              <a:off x="0" y="0"/>
              <a:ext cx="7096237" cy="7539483"/>
            </a:xfrm>
            <a:prstGeom prst="rect">
              <a:avLst/>
            </a:prstGeom>
            <a:ln w="12700" cap="flat">
              <a:noFill/>
              <a:miter lim="400000"/>
            </a:ln>
            <a:effectLst/>
          </p:spPr>
        </p:pic>
        <p:sp>
          <p:nvSpPr>
            <p:cNvPr id="11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9" name="Finites Verformungsellipsoid:…"/>
          <p:cNvSpPr txBox="1"/>
          <p:nvPr/>
        </p:nvSpPr>
        <p:spPr>
          <a:xfrm>
            <a:off x="7830361" y="7371381"/>
            <a:ext cx="4895064"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Finites Verformungsellipsoid:</a:t>
            </a:r>
          </a:p>
          <a:p>
            <a:pPr/>
            <a:r>
              <a:t>a triaxiale Verformung: x &gt; y &gt; z;</a:t>
            </a:r>
          </a:p>
          <a:p>
            <a:pPr/>
            <a:r>
              <a:t>b Kreisausschnitt;</a:t>
            </a:r>
          </a:p>
          <a:p>
            <a:pPr/>
            <a:r>
              <a:t>c axiale Verengung: x &gt; y = z, prolate Verformung (L-Tektonit);</a:t>
            </a:r>
          </a:p>
          <a:p>
            <a:pPr/>
            <a:r>
              <a:t>d axiale Abplattung: x = y &gt; z, oblate Verformung (S-Tektonit)</a:t>
            </a:r>
          </a:p>
        </p:txBody>
      </p:sp>
      <p:sp>
        <p:nvSpPr>
          <p:cNvPr id="120" name="Abb. 10.13"/>
          <p:cNvSpPr txBox="1"/>
          <p:nvPr/>
        </p:nvSpPr>
        <p:spPr>
          <a:xfrm>
            <a:off x="7830361" y="7003081"/>
            <a:ext cx="131936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10.13</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 name="Image Gallery"/>
          <p:cNvGrpSpPr/>
          <p:nvPr/>
        </p:nvGrpSpPr>
        <p:grpSpPr>
          <a:xfrm>
            <a:off x="568390" y="1622599"/>
            <a:ext cx="11266836" cy="8078216"/>
            <a:chOff x="0" y="0"/>
            <a:chExt cx="11266834" cy="8078214"/>
          </a:xfrm>
        </p:grpSpPr>
        <p:pic>
          <p:nvPicPr>
            <p:cNvPr id="122" name="Abb_10_14.png" descr="Abb_10_14.png"/>
            <p:cNvPicPr>
              <a:picLocks noChangeAspect="1"/>
            </p:cNvPicPr>
            <p:nvPr/>
          </p:nvPicPr>
          <p:blipFill>
            <a:blip r:embed="rId2">
              <a:extLst/>
            </a:blip>
            <a:srcRect l="0" t="0" r="0" b="0"/>
            <a:stretch>
              <a:fillRect/>
            </a:stretch>
          </p:blipFill>
          <p:spPr>
            <a:xfrm>
              <a:off x="0" y="0"/>
              <a:ext cx="10379818" cy="7539483"/>
            </a:xfrm>
            <a:prstGeom prst="rect">
              <a:avLst/>
            </a:prstGeom>
            <a:ln w="12700" cap="flat">
              <a:noFill/>
              <a:miter lim="400000"/>
            </a:ln>
            <a:effectLst/>
          </p:spPr>
        </p:pic>
        <p:sp>
          <p:nvSpPr>
            <p:cNvPr id="1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5" name="Mohr-Kreis der finiten Verformung"/>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Mohr-Kreis der finiten Verformung</a:t>
            </a:r>
          </a:p>
        </p:txBody>
      </p:sp>
      <p:sp>
        <p:nvSpPr>
          <p:cNvPr id="126" name="Abb. 10.14"/>
          <p:cNvSpPr txBox="1"/>
          <p:nvPr/>
        </p:nvSpPr>
        <p:spPr>
          <a:xfrm>
            <a:off x="8395269" y="8450881"/>
            <a:ext cx="13250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10.14</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0" name="Image Gallery"/>
          <p:cNvGrpSpPr/>
          <p:nvPr/>
        </p:nvGrpSpPr>
        <p:grpSpPr>
          <a:xfrm>
            <a:off x="568390" y="1622599"/>
            <a:ext cx="11266836" cy="8078216"/>
            <a:chOff x="0" y="0"/>
            <a:chExt cx="11266834" cy="8078214"/>
          </a:xfrm>
        </p:grpSpPr>
        <p:pic>
          <p:nvPicPr>
            <p:cNvPr id="128" name="Abb_10_15.png" descr="Abb_10_15.png"/>
            <p:cNvPicPr>
              <a:picLocks noChangeAspect="1"/>
            </p:cNvPicPr>
            <p:nvPr/>
          </p:nvPicPr>
          <p:blipFill>
            <a:blip r:embed="rId2">
              <a:extLst/>
            </a:blip>
            <a:srcRect l="0" t="0" r="0" b="0"/>
            <a:stretch>
              <a:fillRect/>
            </a:stretch>
          </p:blipFill>
          <p:spPr>
            <a:xfrm>
              <a:off x="0" y="0"/>
              <a:ext cx="11266835" cy="3991679"/>
            </a:xfrm>
            <a:prstGeom prst="rect">
              <a:avLst/>
            </a:prstGeom>
            <a:ln w="12700" cap="flat">
              <a:noFill/>
              <a:miter lim="400000"/>
            </a:ln>
            <a:effectLst/>
          </p:spPr>
        </p:pic>
        <p:sp>
          <p:nvSpPr>
            <p:cNvPr id="1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1" name="Experimentelle Verformung einer Tonkugel:…"/>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Experimentelle Verformung einer Tonkugel:</a:t>
            </a:r>
          </a:p>
          <a:p>
            <a:pPr/>
            <a:r>
              <a:t>a ursprünglicher Zustand;</a:t>
            </a:r>
          </a:p>
          <a:p>
            <a:pPr/>
            <a:r>
              <a:t>b deformierter Zustand</a:t>
            </a:r>
          </a:p>
        </p:txBody>
      </p:sp>
      <p:sp>
        <p:nvSpPr>
          <p:cNvPr id="132" name="Abb. 10.15"/>
          <p:cNvSpPr txBox="1"/>
          <p:nvPr/>
        </p:nvSpPr>
        <p:spPr>
          <a:xfrm>
            <a:off x="8395269" y="7968281"/>
            <a:ext cx="131355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10.15</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 name="Image Gallery"/>
          <p:cNvGrpSpPr/>
          <p:nvPr/>
        </p:nvGrpSpPr>
        <p:grpSpPr>
          <a:xfrm>
            <a:off x="568390" y="1622599"/>
            <a:ext cx="11266836" cy="8078216"/>
            <a:chOff x="0" y="0"/>
            <a:chExt cx="11266834" cy="8078214"/>
          </a:xfrm>
        </p:grpSpPr>
        <p:pic>
          <p:nvPicPr>
            <p:cNvPr id="134" name="Abb_10_16.png" descr="Abb_10_16.png"/>
            <p:cNvPicPr>
              <a:picLocks noChangeAspect="1"/>
            </p:cNvPicPr>
            <p:nvPr/>
          </p:nvPicPr>
          <p:blipFill>
            <a:blip r:embed="rId2">
              <a:extLst/>
            </a:blip>
            <a:srcRect l="0" t="0" r="0" b="0"/>
            <a:stretch>
              <a:fillRect/>
            </a:stretch>
          </p:blipFill>
          <p:spPr>
            <a:xfrm>
              <a:off x="0" y="0"/>
              <a:ext cx="4843391" cy="7539483"/>
            </a:xfrm>
            <a:prstGeom prst="rect">
              <a:avLst/>
            </a:prstGeom>
            <a:ln w="12700" cap="flat">
              <a:noFill/>
              <a:miter lim="400000"/>
            </a:ln>
            <a:effectLst/>
          </p:spPr>
        </p:pic>
        <p:sp>
          <p:nvSpPr>
            <p:cNvPr id="13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7" name="Mohr-Diagramm der experimentellen Deformation einer Tonkugel.…"/>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Mohr-Diagramm der experimentellen Deformation einer Tonkugel.</a:t>
            </a:r>
          </a:p>
          <a:p>
            <a:pPr/>
            <a:r>
              <a:t>a–c Die Interpretation des Versuchs basiert auf der Verformung einer einzigen, im positiven Winkel (das heißt im Uhreigersinn) zu S1 liegenden Referenzlinie Ad</a:t>
            </a:r>
          </a:p>
        </p:txBody>
      </p:sp>
      <p:sp>
        <p:nvSpPr>
          <p:cNvPr id="138" name="Abb. 10.16"/>
          <p:cNvSpPr txBox="1"/>
          <p:nvPr/>
        </p:nvSpPr>
        <p:spPr>
          <a:xfrm>
            <a:off x="8395269" y="7244381"/>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10.16</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2" name="Image Gallery"/>
          <p:cNvGrpSpPr/>
          <p:nvPr/>
        </p:nvGrpSpPr>
        <p:grpSpPr>
          <a:xfrm>
            <a:off x="568390" y="1622599"/>
            <a:ext cx="11266836" cy="8078216"/>
            <a:chOff x="0" y="0"/>
            <a:chExt cx="11266834" cy="8078214"/>
          </a:xfrm>
        </p:grpSpPr>
        <p:pic>
          <p:nvPicPr>
            <p:cNvPr id="140" name="Abb_10_17.png" descr="Abb_10_17.png"/>
            <p:cNvPicPr>
              <a:picLocks noChangeAspect="1"/>
            </p:cNvPicPr>
            <p:nvPr/>
          </p:nvPicPr>
          <p:blipFill>
            <a:blip r:embed="rId2">
              <a:extLst/>
            </a:blip>
            <a:srcRect l="0" t="0" r="0" b="0"/>
            <a:stretch>
              <a:fillRect/>
            </a:stretch>
          </p:blipFill>
          <p:spPr>
            <a:xfrm>
              <a:off x="0" y="0"/>
              <a:ext cx="6647910" cy="7539483"/>
            </a:xfrm>
            <a:prstGeom prst="rect">
              <a:avLst/>
            </a:prstGeom>
            <a:ln w="12700" cap="flat">
              <a:noFill/>
              <a:miter lim="400000"/>
            </a:ln>
            <a:effectLst/>
          </p:spPr>
        </p:pic>
        <p:sp>
          <p:nvSpPr>
            <p:cNvPr id="14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3" name="Konstruktion eines Mohr-Diagramms mit einer im negativen Winkel (das heißt im Gegenuhrzeigersinn) zu S1 liegenden Referenzlinie"/>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Konstruktion eines Mohr-Diagramms mit einer im negativen Winkel (das heißt im Gegenuhrzeigersinn) zu S1 liegenden Referenzlinie</a:t>
            </a:r>
          </a:p>
        </p:txBody>
      </p:sp>
      <p:sp>
        <p:nvSpPr>
          <p:cNvPr id="144" name="Abb. 10.17"/>
          <p:cNvSpPr txBox="1"/>
          <p:nvPr/>
        </p:nvSpPr>
        <p:spPr>
          <a:xfrm>
            <a:off x="8395269" y="7726981"/>
            <a:ext cx="130608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10.17</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68390" y="1986847"/>
            <a:ext cx="11266836" cy="7713967"/>
            <a:chOff x="0" y="364247"/>
            <a:chExt cx="11266834" cy="7713966"/>
          </a:xfrm>
        </p:grpSpPr>
        <p:pic>
          <p:nvPicPr>
            <p:cNvPr id="38" name="Abb_10_01.png" descr="Abb_10_01.png"/>
            <p:cNvPicPr>
              <a:picLocks noChangeAspect="1"/>
            </p:cNvPicPr>
            <p:nvPr/>
          </p:nvPicPr>
          <p:blipFill>
            <a:blip r:embed="rId2">
              <a:extLst/>
            </a:blip>
            <a:srcRect l="0" t="0" r="0" b="0"/>
            <a:stretch>
              <a:fillRect/>
            </a:stretch>
          </p:blipFill>
          <p:spPr>
            <a:xfrm>
              <a:off x="0" y="364247"/>
              <a:ext cx="11266835" cy="5210788"/>
            </a:xfrm>
            <a:prstGeom prst="rect">
              <a:avLst/>
            </a:prstGeom>
            <a:ln w="12700" cap="flat">
              <a:noFill/>
              <a:miter lim="400000"/>
            </a:ln>
            <a:effectLst/>
          </p:spPr>
        </p:pic>
        <p:sp>
          <p:nvSpPr>
            <p:cNvPr id="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Kräfte, Spannungen und Traktion auf einer Fläche.…"/>
          <p:cNvSpPr txBox="1"/>
          <p:nvPr/>
        </p:nvSpPr>
        <p:spPr>
          <a:xfrm>
            <a:off x="568390" y="7830764"/>
            <a:ext cx="12157035" cy="1331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Kräfte, Spannungen und Traktion auf einer Fläche.</a:t>
            </a:r>
          </a:p>
          <a:p>
            <a:pPr/>
            <a:r>
              <a:t>a Eine Kraft F</a:t>
            </a:r>
            <a:r>
              <a:rPr baseline="-5999"/>
              <a:t>oben</a:t>
            </a:r>
            <a:r>
              <a:t> wirkt von oben auf eine Fläche A. Sie wird durch eine gleich große, ihr entgegengesetzte Kraft F</a:t>
            </a:r>
            <a:r>
              <a:rPr baseline="-5999"/>
              <a:t>unten</a:t>
            </a:r>
            <a:r>
              <a:t> ausgeglichen.</a:t>
            </a:r>
          </a:p>
          <a:p>
            <a:pPr/>
            <a:r>
              <a:t>b Die Stärke der Kräfte ist durch gleich große, einander entgegengesetzte Traktionen Σ gegeben. Jede Spannung kann durch eine Normalspannungskomponente 􏰔σ</a:t>
            </a:r>
            <a:r>
              <a:rPr baseline="-5999"/>
              <a:t>n</a:t>
            </a:r>
            <a:r>
              <a:t> und eine Scherspannungskomponente 􏰔σ</a:t>
            </a:r>
            <a:r>
              <a:rPr baseline="-5999"/>
              <a:t>s</a:t>
            </a:r>
            <a:r>
              <a:t> beschrieben werden. Die Paare entgegengesetzter Normalspannungen bzw. Scherspannungen stellen die normale bzw. scherende Komponente der Spannung dar</a:t>
            </a:r>
          </a:p>
        </p:txBody>
      </p:sp>
      <p:sp>
        <p:nvSpPr>
          <p:cNvPr id="42" name="Abb. 10.1"/>
          <p:cNvSpPr txBox="1"/>
          <p:nvPr/>
        </p:nvSpPr>
        <p:spPr>
          <a:xfrm>
            <a:off x="568390" y="7462464"/>
            <a:ext cx="117659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8" name="Image Gallery"/>
          <p:cNvGrpSpPr/>
          <p:nvPr/>
        </p:nvGrpSpPr>
        <p:grpSpPr>
          <a:xfrm>
            <a:off x="568390" y="3000013"/>
            <a:ext cx="11266836" cy="6700801"/>
            <a:chOff x="0" y="1377413"/>
            <a:chExt cx="11266834" cy="6700800"/>
          </a:xfrm>
        </p:grpSpPr>
        <p:pic>
          <p:nvPicPr>
            <p:cNvPr id="146" name="Abb_10_18.png" descr="Abb_10_18.png"/>
            <p:cNvPicPr>
              <a:picLocks noChangeAspect="1"/>
            </p:cNvPicPr>
            <p:nvPr/>
          </p:nvPicPr>
          <p:blipFill>
            <a:blip r:embed="rId2">
              <a:extLst/>
            </a:blip>
            <a:srcRect l="0" t="0" r="0" b="0"/>
            <a:stretch>
              <a:fillRect/>
            </a:stretch>
          </p:blipFill>
          <p:spPr>
            <a:xfrm>
              <a:off x="0" y="1377413"/>
              <a:ext cx="11266835" cy="2392329"/>
            </a:xfrm>
            <a:prstGeom prst="rect">
              <a:avLst/>
            </a:prstGeom>
            <a:ln w="12700" cap="flat">
              <a:noFill/>
              <a:miter lim="400000"/>
            </a:ln>
            <a:effectLst/>
          </p:spPr>
        </p:pic>
        <p:sp>
          <p:nvSpPr>
            <p:cNvPr id="14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9" name="Kartenmodell: Die Scherung eines kreisförmigen Markers stellt im Maßstab einer einzelnen Karte eine diskontinuierliche Bewegung dar"/>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Kartenmodell: Die Scherung eines kreisförmigen Markers stellt im Maßstab einer einzelnen Karte eine diskontinuierliche Bewegung dar</a:t>
            </a:r>
          </a:p>
        </p:txBody>
      </p:sp>
      <p:sp>
        <p:nvSpPr>
          <p:cNvPr id="150" name="Abb. 10.18"/>
          <p:cNvSpPr txBox="1"/>
          <p:nvPr/>
        </p:nvSpPr>
        <p:spPr>
          <a:xfrm>
            <a:off x="8395269" y="7726981"/>
            <a:ext cx="133119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10.18</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4" name="Image Gallery"/>
          <p:cNvGrpSpPr/>
          <p:nvPr/>
        </p:nvGrpSpPr>
        <p:grpSpPr>
          <a:xfrm>
            <a:off x="568390" y="1622599"/>
            <a:ext cx="11266836" cy="8078216"/>
            <a:chOff x="0" y="0"/>
            <a:chExt cx="11266834" cy="8078214"/>
          </a:xfrm>
        </p:grpSpPr>
        <p:pic>
          <p:nvPicPr>
            <p:cNvPr id="152" name="Abb_10_19.png" descr="Abb_10_19.png"/>
            <p:cNvPicPr>
              <a:picLocks noChangeAspect="1"/>
            </p:cNvPicPr>
            <p:nvPr/>
          </p:nvPicPr>
          <p:blipFill>
            <a:blip r:embed="rId2">
              <a:extLst/>
            </a:blip>
            <a:srcRect l="0" t="0" r="0" b="0"/>
            <a:stretch>
              <a:fillRect/>
            </a:stretch>
          </p:blipFill>
          <p:spPr>
            <a:xfrm>
              <a:off x="0" y="0"/>
              <a:ext cx="6509862" cy="7539483"/>
            </a:xfrm>
            <a:prstGeom prst="rect">
              <a:avLst/>
            </a:prstGeom>
            <a:ln w="12700" cap="flat">
              <a:noFill/>
              <a:miter lim="400000"/>
            </a:ln>
            <a:effectLst/>
          </p:spPr>
        </p:pic>
        <p:sp>
          <p:nvSpPr>
            <p:cNvPr id="15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5" name="Teilchenbewegung an zwei Beispielen progressiver Verformung:…"/>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Teilchenbewegung an zwei Beispielen progressiver Verformung:</a:t>
            </a:r>
          </a:p>
          <a:p>
            <a:pPr/>
            <a:r>
              <a:t>a progressive reine Scherung und</a:t>
            </a:r>
          </a:p>
          <a:p>
            <a:pPr/>
            <a:r>
              <a:t>b progressive einfache Scherung</a:t>
            </a:r>
          </a:p>
        </p:txBody>
      </p:sp>
      <p:sp>
        <p:nvSpPr>
          <p:cNvPr id="156" name="Abb. 10.19"/>
          <p:cNvSpPr txBox="1"/>
          <p:nvPr/>
        </p:nvSpPr>
        <p:spPr>
          <a:xfrm>
            <a:off x="8395269" y="7726981"/>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10.19</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0" name="Image Gallery"/>
          <p:cNvGrpSpPr/>
          <p:nvPr/>
        </p:nvGrpSpPr>
        <p:grpSpPr>
          <a:xfrm>
            <a:off x="568390" y="1622599"/>
            <a:ext cx="11266836" cy="8078216"/>
            <a:chOff x="0" y="0"/>
            <a:chExt cx="11266834" cy="8078214"/>
          </a:xfrm>
        </p:grpSpPr>
        <p:pic>
          <p:nvPicPr>
            <p:cNvPr id="158" name="Abb_10_20.png" descr="Abb_10_20.png"/>
            <p:cNvPicPr>
              <a:picLocks noChangeAspect="1"/>
            </p:cNvPicPr>
            <p:nvPr/>
          </p:nvPicPr>
          <p:blipFill>
            <a:blip r:embed="rId2">
              <a:extLst/>
            </a:blip>
            <a:srcRect l="0" t="0" r="0" b="0"/>
            <a:stretch>
              <a:fillRect/>
            </a:stretch>
          </p:blipFill>
          <p:spPr>
            <a:xfrm>
              <a:off x="0" y="0"/>
              <a:ext cx="5602544" cy="7539483"/>
            </a:xfrm>
            <a:prstGeom prst="rect">
              <a:avLst/>
            </a:prstGeom>
            <a:ln w="12700" cap="flat">
              <a:noFill/>
              <a:miter lim="400000"/>
            </a:ln>
            <a:effectLst/>
          </p:spPr>
        </p:pic>
        <p:sp>
          <p:nvSpPr>
            <p:cNvPr id="15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1" name="Nicht koaxiale Verformung und koaxiale Verformung für einfache und reine Scherung. a Die Orientierung der Hauptspannungsachsen bleibt gleich. Linie C verlängert sich kontinuierlich, während sich D kontinuierlich verkürzt…"/>
          <p:cNvSpPr txBox="1"/>
          <p:nvPr/>
        </p:nvSpPr>
        <p:spPr>
          <a:xfrm>
            <a:off x="8395269" y="6647481"/>
            <a:ext cx="4330156"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Nicht koaxiale Verformung und koaxiale Verformung für einfache und reine Scherung. a Die Orientierung der Hauptspannungsachsen bleibt gleich. Linie C verlängert sich kontinuierlich, während sich D kontinuierlich verkürzt</a:t>
            </a:r>
          </a:p>
          <a:p>
            <a:pPr/>
            <a:r>
              <a:t>b Kontinuierliche Rotation der Hauptverformungsachsen (S1 und S3). Linie A verkürzt sich zunächst, verlängert sich dann aber wieder. Linie B verlängert sich.</a:t>
            </a:r>
          </a:p>
        </p:txBody>
      </p:sp>
      <p:sp>
        <p:nvSpPr>
          <p:cNvPr id="162" name="Abb. 10.20"/>
          <p:cNvSpPr txBox="1"/>
          <p:nvPr/>
        </p:nvSpPr>
        <p:spPr>
          <a:xfrm>
            <a:off x="8395269" y="6279181"/>
            <a:ext cx="136814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10.20</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6" name="Image Gallery"/>
          <p:cNvGrpSpPr/>
          <p:nvPr/>
        </p:nvGrpSpPr>
        <p:grpSpPr>
          <a:xfrm>
            <a:off x="568390" y="1622599"/>
            <a:ext cx="9767889" cy="7069806"/>
            <a:chOff x="0" y="0"/>
            <a:chExt cx="9767887" cy="7069804"/>
          </a:xfrm>
        </p:grpSpPr>
        <p:pic>
          <p:nvPicPr>
            <p:cNvPr id="164" name="Abb_10_21.png" descr="Abb_10_21.png"/>
            <p:cNvPicPr>
              <a:picLocks noChangeAspect="1"/>
            </p:cNvPicPr>
            <p:nvPr/>
          </p:nvPicPr>
          <p:blipFill>
            <a:blip r:embed="rId2">
              <a:extLst/>
            </a:blip>
            <a:srcRect l="0" t="0" r="0" b="0"/>
            <a:stretch>
              <a:fillRect/>
            </a:stretch>
          </p:blipFill>
          <p:spPr>
            <a:xfrm>
              <a:off x="0" y="0"/>
              <a:ext cx="9767888" cy="6301627"/>
            </a:xfrm>
            <a:prstGeom prst="rect">
              <a:avLst/>
            </a:prstGeom>
            <a:ln w="12700" cap="flat">
              <a:noFill/>
              <a:miter lim="400000"/>
            </a:ln>
            <a:effectLst/>
          </p:spPr>
        </p:pic>
        <p:sp>
          <p:nvSpPr>
            <p:cNvPr id="165" name="Type to enter a caption."/>
            <p:cNvSpPr/>
            <p:nvPr/>
          </p:nvSpPr>
          <p:spPr>
            <a:xfrm>
              <a:off x="0" y="6607272"/>
              <a:ext cx="9767888"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7" name="Hochdruck-Triaxialpresse: Maximale Druckbelastung 300 MPa, Umgebungstemperatur. Der in einer Isolierungshülle platzierte Probekörper wird mit einem vertikalen Druck (􏰔1) und einem Einschlussdruck (􏰔3) belastet. Eine zweite, mit einem Heizsystem ausgest"/>
          <p:cNvSpPr txBox="1"/>
          <p:nvPr/>
        </p:nvSpPr>
        <p:spPr>
          <a:xfrm>
            <a:off x="279376" y="7952078"/>
            <a:ext cx="12446049" cy="1331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Hochdruck-Triaxialpresse: Maximale Druckbelastung 300 MPa, Umgebungstemperatur. Der in einer Isolierungshülle platzierte Probekörper wird mit einem vertikalen Druck (􏰔1) und einem Einschlussdruck (􏰔3) belastet. Eine zweite, mit einem Heizsystem ausgestattete Triaxialpresse erlaubt die Untersuchung der Zusammenhänge zwischen Chemismus und Verformung/bruchhaftem Verhalten bei Temperaturen bis maximal 200–250º C und einer Druckbelastung von 100 MPa. Der Porendruck ist ein Flüssigkeitsdruck, der durch Wasser im Porenraum der Probe erzeugt wird. (Zeichnung: Geologisches Labor des ENS Paris)</a:t>
            </a:r>
          </a:p>
        </p:txBody>
      </p:sp>
      <p:sp>
        <p:nvSpPr>
          <p:cNvPr id="168" name="Abb. 10.21"/>
          <p:cNvSpPr txBox="1"/>
          <p:nvPr/>
        </p:nvSpPr>
        <p:spPr>
          <a:xfrm>
            <a:off x="279376" y="7583778"/>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10.21</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2" name="Image Gallery"/>
          <p:cNvGrpSpPr/>
          <p:nvPr/>
        </p:nvGrpSpPr>
        <p:grpSpPr>
          <a:xfrm>
            <a:off x="568390" y="1622599"/>
            <a:ext cx="11266836" cy="8078216"/>
            <a:chOff x="0" y="0"/>
            <a:chExt cx="11266834" cy="8078214"/>
          </a:xfrm>
        </p:grpSpPr>
        <p:pic>
          <p:nvPicPr>
            <p:cNvPr id="170" name="Abb_10_22.png" descr="Abb_10_22.png"/>
            <p:cNvPicPr>
              <a:picLocks noChangeAspect="1"/>
            </p:cNvPicPr>
            <p:nvPr/>
          </p:nvPicPr>
          <p:blipFill>
            <a:blip r:embed="rId2">
              <a:extLst/>
            </a:blip>
            <a:srcRect l="0" t="0" r="0" b="0"/>
            <a:stretch>
              <a:fillRect/>
            </a:stretch>
          </p:blipFill>
          <p:spPr>
            <a:xfrm>
              <a:off x="0" y="0"/>
              <a:ext cx="10101505" cy="7539483"/>
            </a:xfrm>
            <a:prstGeom prst="rect">
              <a:avLst/>
            </a:prstGeom>
            <a:ln w="12700" cap="flat">
              <a:noFill/>
              <a:miter lim="400000"/>
            </a:ln>
            <a:effectLst/>
          </p:spPr>
        </p:pic>
        <p:sp>
          <p:nvSpPr>
            <p:cNvPr id="17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3" name="Mohr-Diagramm für Oshima-Granit (Japan), auf der Grundlage einer Serie von drei Druckversuchen mit jeweils unterschiedlichem Einschlussdruck. Die Mohr’sche Umhüllende ist in Rot eingetragen; vergleiche mit Abb. 10.24"/>
          <p:cNvSpPr txBox="1"/>
          <p:nvPr/>
        </p:nvSpPr>
        <p:spPr>
          <a:xfrm>
            <a:off x="10795768" y="5682281"/>
            <a:ext cx="1929657"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Mohr-Diagramm für Oshima-Granit (Japan), auf der Grundlage einer Serie von drei Druckversuchen mit jeweils unterschiedlichem Einschlussdruck. Die Mohr’sche Umhüllende ist in Rot eingetragen; vergleiche mit Abb. 10.24</a:t>
            </a:r>
          </a:p>
        </p:txBody>
      </p:sp>
      <p:sp>
        <p:nvSpPr>
          <p:cNvPr id="174" name="Abb. 10.22"/>
          <p:cNvSpPr txBox="1"/>
          <p:nvPr/>
        </p:nvSpPr>
        <p:spPr>
          <a:xfrm>
            <a:off x="10795768" y="5313981"/>
            <a:ext cx="135106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10.22</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 name="Image Gallery"/>
          <p:cNvGrpSpPr/>
          <p:nvPr/>
        </p:nvGrpSpPr>
        <p:grpSpPr>
          <a:xfrm>
            <a:off x="568390" y="1722133"/>
            <a:ext cx="9068198" cy="7185950"/>
            <a:chOff x="0" y="99533"/>
            <a:chExt cx="9068196" cy="7185948"/>
          </a:xfrm>
        </p:grpSpPr>
        <p:pic>
          <p:nvPicPr>
            <p:cNvPr id="176" name="Abb_10_23.png" descr="Abb_10_23.png"/>
            <p:cNvPicPr>
              <a:picLocks noChangeAspect="1"/>
            </p:cNvPicPr>
            <p:nvPr/>
          </p:nvPicPr>
          <p:blipFill>
            <a:blip r:embed="rId2">
              <a:extLst/>
            </a:blip>
            <a:srcRect l="0" t="0" r="0" b="0"/>
            <a:stretch>
              <a:fillRect/>
            </a:stretch>
          </p:blipFill>
          <p:spPr>
            <a:xfrm>
              <a:off x="0" y="99533"/>
              <a:ext cx="9068197" cy="6547684"/>
            </a:xfrm>
            <a:prstGeom prst="rect">
              <a:avLst/>
            </a:prstGeom>
            <a:ln w="12700" cap="flat">
              <a:noFill/>
              <a:miter lim="400000"/>
            </a:ln>
            <a:effectLst/>
          </p:spPr>
        </p:pic>
        <p:sp>
          <p:nvSpPr>
            <p:cNvPr id="177" name="Type to enter a caption."/>
            <p:cNvSpPr/>
            <p:nvPr/>
          </p:nvSpPr>
          <p:spPr>
            <a:xfrm>
              <a:off x="0" y="6822950"/>
              <a:ext cx="906819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9" name="Grafische Darstellung des Mohr-Coulomb’schen Bruchkriteriums bei axialer Kompression.…"/>
          <p:cNvSpPr txBox="1"/>
          <p:nvPr/>
        </p:nvSpPr>
        <p:spPr>
          <a:xfrm>
            <a:off x="9636587" y="3246064"/>
            <a:ext cx="3088838" cy="59160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Grafische Darstellung des Mohr-Coulomb’schen Bruchkriteriums bei axialer Kompression.</a:t>
            </a:r>
          </a:p>
          <a:p>
            <a:pPr/>
            <a:r>
              <a:t>a–c Das Mohr-Coulomb- Kriterium unterteilt das Mohr-Diagramm in einen</a:t>
            </a:r>
          </a:p>
          <a:p>
            <a:pPr/>
            <a:r>
              <a:t>in Bezug auf die Probe instabilen Spannungsbereich und einen stabilen Spannungsbereich (hellrot unterlegt).</a:t>
            </a:r>
          </a:p>
          <a:p>
            <a:pPr/>
            <a:r>
              <a:t>b Die Radien der Mohr-Kreise treffen auf die Berührungspunkte mit der Mohr’schen Umhüllenden; der Winkel der inneren Reibung Φ und die doppelten Werte der Scherwinkel 2􏰎θ</a:t>
            </a:r>
            <a:r>
              <a:rPr baseline="-5999"/>
              <a:t>f</a:t>
            </a:r>
            <a:r>
              <a:t> und 2θ’</a:t>
            </a:r>
            <a:r>
              <a:rPr baseline="-5999"/>
              <a:t>􏰎f</a:t>
            </a:r>
            <a:r>
              <a:t> sind angegeben;</a:t>
            </a:r>
          </a:p>
          <a:p>
            <a:pPr/>
            <a:r>
              <a:t>d und e zeigen den realen Raum mit der Orientierung der Scherebenen in Bezug auf die zwei Scherwinkel</a:t>
            </a:r>
          </a:p>
        </p:txBody>
      </p:sp>
      <p:sp>
        <p:nvSpPr>
          <p:cNvPr id="180" name="Abb. 10.23"/>
          <p:cNvSpPr txBox="1"/>
          <p:nvPr/>
        </p:nvSpPr>
        <p:spPr>
          <a:xfrm>
            <a:off x="9636587" y="2877764"/>
            <a:ext cx="13506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10.23</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4" name="Image Gallery"/>
          <p:cNvGrpSpPr/>
          <p:nvPr/>
        </p:nvGrpSpPr>
        <p:grpSpPr>
          <a:xfrm>
            <a:off x="568390" y="1622599"/>
            <a:ext cx="11266836" cy="8078216"/>
            <a:chOff x="0" y="0"/>
            <a:chExt cx="11266834" cy="8078214"/>
          </a:xfrm>
        </p:grpSpPr>
        <p:pic>
          <p:nvPicPr>
            <p:cNvPr id="182" name="Abb_10_24.png" descr="Abb_10_24.png"/>
            <p:cNvPicPr>
              <a:picLocks noChangeAspect="1"/>
            </p:cNvPicPr>
            <p:nvPr/>
          </p:nvPicPr>
          <p:blipFill>
            <a:blip r:embed="rId2">
              <a:extLst/>
            </a:blip>
            <a:srcRect l="0" t="0" r="0" b="0"/>
            <a:stretch>
              <a:fillRect/>
            </a:stretch>
          </p:blipFill>
          <p:spPr>
            <a:xfrm>
              <a:off x="0" y="0"/>
              <a:ext cx="9354466" cy="7539483"/>
            </a:xfrm>
            <a:prstGeom prst="rect">
              <a:avLst/>
            </a:prstGeom>
            <a:ln w="12700" cap="flat">
              <a:noFill/>
              <a:miter lim="400000"/>
            </a:ln>
            <a:effectLst/>
          </p:spPr>
        </p:pic>
        <p:sp>
          <p:nvSpPr>
            <p:cNvPr id="18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5" name="Ergebnisse einer Versuchsreihe zur Druckfestigkeit einer Sandsteinprobe. Die Probe wurde unterschiedlichen Einschlussdrücken ausgesetzt. Die Bruchpunkte beschreiben eine Gerade, die Mohr’sche Umhüllende (vergleiche mit Abb. 10.22)"/>
          <p:cNvSpPr txBox="1"/>
          <p:nvPr/>
        </p:nvSpPr>
        <p:spPr>
          <a:xfrm>
            <a:off x="10170470" y="6406181"/>
            <a:ext cx="2554955" cy="275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Ergebnisse einer Versuchsreihe zur Druckfestigkeit einer Sandsteinprobe. Die Probe wurde unterschiedlichen Einschlussdrücken ausgesetzt. Die Bruchpunkte beschreiben eine Gerade, die Mohr’sche Umhüllende (vergleiche mit Abb. 10.22)</a:t>
            </a:r>
          </a:p>
        </p:txBody>
      </p:sp>
      <p:sp>
        <p:nvSpPr>
          <p:cNvPr id="186" name="Abb. 10.24"/>
          <p:cNvSpPr txBox="1"/>
          <p:nvPr/>
        </p:nvSpPr>
        <p:spPr>
          <a:xfrm>
            <a:off x="10170470" y="6037881"/>
            <a:ext cx="13563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10.24</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0" name="Image Gallery"/>
          <p:cNvGrpSpPr/>
          <p:nvPr/>
        </p:nvGrpSpPr>
        <p:grpSpPr>
          <a:xfrm>
            <a:off x="568390" y="1729391"/>
            <a:ext cx="11266836" cy="7971424"/>
            <a:chOff x="0" y="106792"/>
            <a:chExt cx="11266834" cy="7971422"/>
          </a:xfrm>
        </p:grpSpPr>
        <p:pic>
          <p:nvPicPr>
            <p:cNvPr id="188" name="Abb_10_25.png" descr="Abb_10_25.png"/>
            <p:cNvPicPr>
              <a:picLocks noChangeAspect="1"/>
            </p:cNvPicPr>
            <p:nvPr/>
          </p:nvPicPr>
          <p:blipFill>
            <a:blip r:embed="rId2">
              <a:extLst/>
            </a:blip>
            <a:srcRect l="0" t="0" r="0" b="0"/>
            <a:stretch>
              <a:fillRect/>
            </a:stretch>
          </p:blipFill>
          <p:spPr>
            <a:xfrm>
              <a:off x="0" y="106792"/>
              <a:ext cx="11266835" cy="4379499"/>
            </a:xfrm>
            <a:prstGeom prst="rect">
              <a:avLst/>
            </a:prstGeom>
            <a:ln w="12700" cap="flat">
              <a:noFill/>
              <a:miter lim="400000"/>
            </a:ln>
            <a:effectLst/>
          </p:spPr>
        </p:pic>
        <p:sp>
          <p:nvSpPr>
            <p:cNvPr id="18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1" name="Vereinfachtes P-T-Diagramm der Verformung von Kalzit (a) und Quarz (b)"/>
          <p:cNvSpPr txBox="1"/>
          <p:nvPr/>
        </p:nvSpPr>
        <p:spPr>
          <a:xfrm>
            <a:off x="2350292" y="8940495"/>
            <a:ext cx="7225533"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Vereinfachtes P-T-Diagramm der Verformung von Kalzit (a) und Quarz (b)</a:t>
            </a:r>
          </a:p>
        </p:txBody>
      </p:sp>
      <p:sp>
        <p:nvSpPr>
          <p:cNvPr id="192" name="Abb. 10.25"/>
          <p:cNvSpPr txBox="1"/>
          <p:nvPr/>
        </p:nvSpPr>
        <p:spPr>
          <a:xfrm>
            <a:off x="2350292" y="8572195"/>
            <a:ext cx="134481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10.25</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Gallery"/>
          <p:cNvGrpSpPr/>
          <p:nvPr/>
        </p:nvGrpSpPr>
        <p:grpSpPr>
          <a:xfrm>
            <a:off x="568390" y="1622599"/>
            <a:ext cx="11266836" cy="8078216"/>
            <a:chOff x="0" y="0"/>
            <a:chExt cx="11266834" cy="8078214"/>
          </a:xfrm>
        </p:grpSpPr>
        <p:pic>
          <p:nvPicPr>
            <p:cNvPr id="194" name="Abb_10_26.png" descr="Abb_10_26.png"/>
            <p:cNvPicPr>
              <a:picLocks noChangeAspect="1"/>
            </p:cNvPicPr>
            <p:nvPr/>
          </p:nvPicPr>
          <p:blipFill>
            <a:blip r:embed="rId2">
              <a:extLst/>
            </a:blip>
            <a:srcRect l="0" t="0" r="0" b="0"/>
            <a:stretch>
              <a:fillRect/>
            </a:stretch>
          </p:blipFill>
          <p:spPr>
            <a:xfrm>
              <a:off x="0" y="0"/>
              <a:ext cx="11266835" cy="4663326"/>
            </a:xfrm>
            <a:prstGeom prst="rect">
              <a:avLst/>
            </a:prstGeom>
            <a:ln w="12700" cap="flat">
              <a:noFill/>
              <a:miter lim="400000"/>
            </a:ln>
            <a:effectLst/>
          </p:spPr>
        </p:pic>
        <p:sp>
          <p:nvSpPr>
            <p:cNvPr id="19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7" name="a Diffusionskriechen: Nabarro-Herring-Kriechen. Die Formveränderung resultiert aus der Ionendiffusion innerhalb der Körner: Die Atome wandern in die Zonen mit der niedrigsten Kompressionsspannung und die Leerstellen in die Zonen mit der höchsten Kompress"/>
          <p:cNvSpPr txBox="1"/>
          <p:nvPr/>
        </p:nvSpPr>
        <p:spPr>
          <a:xfrm>
            <a:off x="677836" y="7612681"/>
            <a:ext cx="12047589"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 Diffusionskriechen: Nabarro-Herring-Kriechen. Die Formveränderung resultiert aus der Ionendiffusion innerhalb der Körner: Die Atome wandern in die Zonen mit der niedrigsten Kompressionsspannung und die Leerstellen in die Zonen mit der höchsten Kompressionsspannung.</a:t>
            </a:r>
          </a:p>
          <a:p>
            <a:pPr/>
            <a:r>
              <a:t>b Diffusionskriechen entlang von Korngrenzen (Coble-Kriechen). Die Formveränderung resultiert aus der Ionendiffusion entlang der Korngrenzen in Abwesenheit einer Flüssigkeitsphase. Der Stoff kriecht von der Zone der höchsten Kompressionsspannung zu den Zonen der geringsten Kompressionsspannung</a:t>
            </a:r>
          </a:p>
        </p:txBody>
      </p:sp>
      <p:sp>
        <p:nvSpPr>
          <p:cNvPr id="198" name="Abb. 10.26"/>
          <p:cNvSpPr txBox="1"/>
          <p:nvPr/>
        </p:nvSpPr>
        <p:spPr>
          <a:xfrm>
            <a:off x="677836" y="7244381"/>
            <a:ext cx="13559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10.26</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2" name="Image Gallery"/>
          <p:cNvGrpSpPr/>
          <p:nvPr/>
        </p:nvGrpSpPr>
        <p:grpSpPr>
          <a:xfrm>
            <a:off x="568390" y="1987340"/>
            <a:ext cx="11266836" cy="7713475"/>
            <a:chOff x="0" y="364741"/>
            <a:chExt cx="11266834" cy="7713473"/>
          </a:xfrm>
        </p:grpSpPr>
        <p:pic>
          <p:nvPicPr>
            <p:cNvPr id="200" name="Abb_10_27.png" descr="Abb_10_27.png"/>
            <p:cNvPicPr>
              <a:picLocks noChangeAspect="1"/>
            </p:cNvPicPr>
            <p:nvPr/>
          </p:nvPicPr>
          <p:blipFill>
            <a:blip r:embed="rId2">
              <a:extLst/>
            </a:blip>
            <a:srcRect l="0" t="0" r="0" b="0"/>
            <a:stretch>
              <a:fillRect/>
            </a:stretch>
          </p:blipFill>
          <p:spPr>
            <a:xfrm>
              <a:off x="0" y="364741"/>
              <a:ext cx="11266835" cy="4092200"/>
            </a:xfrm>
            <a:prstGeom prst="rect">
              <a:avLst/>
            </a:prstGeom>
            <a:ln w="12700" cap="flat">
              <a:noFill/>
              <a:miter lim="400000"/>
            </a:ln>
            <a:effectLst/>
          </p:spPr>
        </p:pic>
        <p:sp>
          <p:nvSpPr>
            <p:cNvPr id="20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3" name="Lösungskriechen: Die Materie wird an Flächen hohen Druckes gelöst und diffundiert zu Bereichen mit niedrigem Druck"/>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Lösungskriechen: Die Materie wird an Flächen hohen Druckes gelöst und diffundiert zu Bereichen mit niedrigem Druck</a:t>
            </a:r>
          </a:p>
        </p:txBody>
      </p:sp>
      <p:sp>
        <p:nvSpPr>
          <p:cNvPr id="204" name="Abb. 10.27"/>
          <p:cNvSpPr txBox="1"/>
          <p:nvPr/>
        </p:nvSpPr>
        <p:spPr>
          <a:xfrm>
            <a:off x="8395269" y="7968281"/>
            <a:ext cx="133733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10.27</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68390" y="1622599"/>
            <a:ext cx="9449694" cy="7285483"/>
            <a:chOff x="0" y="0"/>
            <a:chExt cx="9449692" cy="7285482"/>
          </a:xfrm>
        </p:grpSpPr>
        <p:pic>
          <p:nvPicPr>
            <p:cNvPr id="44" name="Abb_10_02.png" descr="Abb_10_02.png"/>
            <p:cNvPicPr>
              <a:picLocks noChangeAspect="1"/>
            </p:cNvPicPr>
            <p:nvPr/>
          </p:nvPicPr>
          <p:blipFill>
            <a:blip r:embed="rId2">
              <a:extLst/>
            </a:blip>
            <a:srcRect l="0" t="0" r="0" b="0"/>
            <a:stretch>
              <a:fillRect/>
            </a:stretch>
          </p:blipFill>
          <p:spPr>
            <a:xfrm>
              <a:off x="320523" y="0"/>
              <a:ext cx="8808647" cy="6746751"/>
            </a:xfrm>
            <a:prstGeom prst="rect">
              <a:avLst/>
            </a:prstGeom>
            <a:ln w="12700" cap="flat">
              <a:noFill/>
              <a:miter lim="400000"/>
            </a:ln>
            <a:effectLst/>
          </p:spPr>
        </p:pic>
        <p:sp>
          <p:nvSpPr>
            <p:cNvPr id="45" name="Type to enter a caption."/>
            <p:cNvSpPr/>
            <p:nvPr/>
          </p:nvSpPr>
          <p:spPr>
            <a:xfrm>
              <a:off x="0" y="6822950"/>
              <a:ext cx="9449693"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Die Bezeichnungen der auf eine Fläche A wirkenden Kräfte:…"/>
          <p:cNvSpPr txBox="1"/>
          <p:nvPr/>
        </p:nvSpPr>
        <p:spPr>
          <a:xfrm>
            <a:off x="10018083" y="5682281"/>
            <a:ext cx="2707342"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Bezeichnungen der auf eine Fläche A wirkenden Kräfte:</a:t>
            </a:r>
          </a:p>
          <a:p>
            <a:pPr/>
            <a:r>
              <a:t>a kompressive Spannung (positiver Wert);</a:t>
            </a:r>
          </a:p>
          <a:p>
            <a:pPr/>
            <a:r>
              <a:t>b extensive Spannung (negativer Wert);</a:t>
            </a:r>
          </a:p>
          <a:p>
            <a:pPr/>
            <a:r>
              <a:t>c Scherspannung linkssinnig (sinistral) entgegen dem Uhrzeigersinn;</a:t>
            </a:r>
          </a:p>
          <a:p>
            <a:pPr/>
            <a:r>
              <a:t>d Scherspannung rechtssinnig (dextral) im Uhrzeigersinn</a:t>
            </a:r>
          </a:p>
        </p:txBody>
      </p:sp>
      <p:sp>
        <p:nvSpPr>
          <p:cNvPr id="48" name="Abb. 10.2"/>
          <p:cNvSpPr txBox="1"/>
          <p:nvPr/>
        </p:nvSpPr>
        <p:spPr>
          <a:xfrm>
            <a:off x="10018083" y="5313981"/>
            <a:ext cx="120785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8" name="Image Gallery"/>
          <p:cNvGrpSpPr/>
          <p:nvPr/>
        </p:nvGrpSpPr>
        <p:grpSpPr>
          <a:xfrm>
            <a:off x="568390" y="1622599"/>
            <a:ext cx="11266836" cy="8078216"/>
            <a:chOff x="0" y="0"/>
            <a:chExt cx="11266834" cy="8078214"/>
          </a:xfrm>
        </p:grpSpPr>
        <p:pic>
          <p:nvPicPr>
            <p:cNvPr id="206" name="Abb_10_28.png" descr="Abb_10_28.png"/>
            <p:cNvPicPr>
              <a:picLocks noChangeAspect="1"/>
            </p:cNvPicPr>
            <p:nvPr/>
          </p:nvPicPr>
          <p:blipFill>
            <a:blip r:embed="rId2">
              <a:extLst/>
            </a:blip>
            <a:srcRect l="0" t="0" r="0" b="0"/>
            <a:stretch>
              <a:fillRect/>
            </a:stretch>
          </p:blipFill>
          <p:spPr>
            <a:xfrm>
              <a:off x="0" y="0"/>
              <a:ext cx="6315123" cy="7539483"/>
            </a:xfrm>
            <a:prstGeom prst="rect">
              <a:avLst/>
            </a:prstGeom>
            <a:ln w="12700" cap="flat">
              <a:noFill/>
              <a:miter lim="400000"/>
            </a:ln>
            <a:effectLst/>
          </p:spPr>
        </p:pic>
        <p:sp>
          <p:nvSpPr>
            <p:cNvPr id="2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9" name="Versetzungsklettern:…"/>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Versetzungsklettern:</a:t>
            </a:r>
          </a:p>
          <a:p>
            <a:pPr/>
            <a:r>
              <a:t>a, b Die Versetzungen bewegen sich nach unten. Ein benachbartes Atom fügt sich der Halbebene an und verlängert sie dadurch.</a:t>
            </a:r>
          </a:p>
          <a:p>
            <a:pPr/>
            <a:r>
              <a:t>c, d Die Versetzungen bewegen sich nach oben. Ein Atom springt in die benachbarte Leerstel-e und verkürzt dadurch die Halbebene. Bei Erreichen der Korngrenze wird die Versetzung ausgelöscht</a:t>
            </a:r>
          </a:p>
        </p:txBody>
      </p:sp>
      <p:sp>
        <p:nvSpPr>
          <p:cNvPr id="210" name="Abb. 10.28"/>
          <p:cNvSpPr txBox="1"/>
          <p:nvPr/>
        </p:nvSpPr>
        <p:spPr>
          <a:xfrm>
            <a:off x="8395269" y="6520481"/>
            <a:ext cx="136244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10.28</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4" name="Image Gallery"/>
          <p:cNvGrpSpPr/>
          <p:nvPr/>
        </p:nvGrpSpPr>
        <p:grpSpPr>
          <a:xfrm>
            <a:off x="568390" y="1622599"/>
            <a:ext cx="11266836" cy="8078216"/>
            <a:chOff x="0" y="0"/>
            <a:chExt cx="11266834" cy="8078214"/>
          </a:xfrm>
        </p:grpSpPr>
        <p:pic>
          <p:nvPicPr>
            <p:cNvPr id="212" name="Abb_10_29.png" descr="Abb_10_29.png"/>
            <p:cNvPicPr>
              <a:picLocks noChangeAspect="1"/>
            </p:cNvPicPr>
            <p:nvPr/>
          </p:nvPicPr>
          <p:blipFill>
            <a:blip r:embed="rId2">
              <a:extLst/>
            </a:blip>
            <a:srcRect l="0" t="0" r="0" b="0"/>
            <a:stretch>
              <a:fillRect/>
            </a:stretch>
          </p:blipFill>
          <p:spPr>
            <a:xfrm>
              <a:off x="0" y="0"/>
              <a:ext cx="11266835" cy="5511247"/>
            </a:xfrm>
            <a:prstGeom prst="rect">
              <a:avLst/>
            </a:prstGeom>
            <a:ln w="12700" cap="flat">
              <a:noFill/>
              <a:miter lim="400000"/>
            </a:ln>
            <a:effectLst/>
          </p:spPr>
        </p:pic>
        <p:sp>
          <p:nvSpPr>
            <p:cNvPr id="21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5" name="Δie Mohr’sche Umhüllende der Bruchgrenze (􏰍Δr) und die Umhüllende für Reibungsgleiten (􏰍Δg) auf einer präexistenten Bruchfläche für ein gegebenes Material"/>
          <p:cNvSpPr txBox="1"/>
          <p:nvPr/>
        </p:nvSpPr>
        <p:spPr>
          <a:xfrm>
            <a:off x="8395269" y="8048847"/>
            <a:ext cx="4330156" cy="1113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Δie Mohr’sche Umhüllende der Bruchgrenze (􏰍Δr) und die Umhüllende für Reibungsgleiten (􏰍Δg) auf einer präexistenten Bruchfläche für ein gegebenes Material</a:t>
            </a:r>
          </a:p>
        </p:txBody>
      </p:sp>
      <p:sp>
        <p:nvSpPr>
          <p:cNvPr id="216" name="Abb. 10.29"/>
          <p:cNvSpPr txBox="1"/>
          <p:nvPr/>
        </p:nvSpPr>
        <p:spPr>
          <a:xfrm>
            <a:off x="8395269" y="7680547"/>
            <a:ext cx="13559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10.29</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0" name="Image Gallery"/>
          <p:cNvGrpSpPr/>
          <p:nvPr/>
        </p:nvGrpSpPr>
        <p:grpSpPr>
          <a:xfrm>
            <a:off x="568390" y="1622599"/>
            <a:ext cx="10496551" cy="7285483"/>
            <a:chOff x="0" y="0"/>
            <a:chExt cx="10496550" cy="7285482"/>
          </a:xfrm>
        </p:grpSpPr>
        <p:pic>
          <p:nvPicPr>
            <p:cNvPr id="218" name="Abb_10_30.png" descr="Abb_10_30.png"/>
            <p:cNvPicPr>
              <a:picLocks noChangeAspect="1"/>
            </p:cNvPicPr>
            <p:nvPr/>
          </p:nvPicPr>
          <p:blipFill>
            <a:blip r:embed="rId2">
              <a:extLst/>
            </a:blip>
            <a:srcRect l="0" t="23" r="0" b="23"/>
            <a:stretch>
              <a:fillRect/>
            </a:stretch>
          </p:blipFill>
          <p:spPr>
            <a:xfrm>
              <a:off x="103424" y="0"/>
              <a:ext cx="10289702" cy="6746751"/>
            </a:xfrm>
            <a:prstGeom prst="rect">
              <a:avLst/>
            </a:prstGeom>
            <a:ln w="12700" cap="flat">
              <a:noFill/>
              <a:miter lim="400000"/>
            </a:ln>
            <a:effectLst/>
          </p:spPr>
        </p:pic>
        <p:sp>
          <p:nvSpPr>
            <p:cNvPr id="219" name="Type to enter a caption."/>
            <p:cNvSpPr/>
            <p:nvPr/>
          </p:nvSpPr>
          <p:spPr>
            <a:xfrm>
              <a:off x="0" y="6822950"/>
              <a:ext cx="1049655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1" name="Byerlee’sches Gesetz: Der Gleitreibungskoeffizient 􏰓μf ist für die meisten Gesteine und unter mittleren bis hohen Normalspannungen identisch (jeder Punkt auf der Linie entspricht dem Wert für ein bestimmtes Gestein)"/>
          <p:cNvSpPr txBox="1"/>
          <p:nvPr/>
        </p:nvSpPr>
        <p:spPr>
          <a:xfrm>
            <a:off x="568390" y="8554664"/>
            <a:ext cx="12157035" cy="6074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Byerlee’sches Gesetz: Der Gleitreibungskoeffizient 􏰓μ</a:t>
            </a:r>
            <a:r>
              <a:rPr baseline="-5999"/>
              <a:t>f</a:t>
            </a:r>
            <a:r>
              <a:t> ist für die meisten Gesteine und unter mittleren bis hohen Normalspannungen identisch (jeder Punkt auf der Linie entspricht dem Wert für ein bestimmtes Gestein)</a:t>
            </a:r>
          </a:p>
        </p:txBody>
      </p:sp>
      <p:sp>
        <p:nvSpPr>
          <p:cNvPr id="222" name="Abb. 10.30"/>
          <p:cNvSpPr txBox="1"/>
          <p:nvPr/>
        </p:nvSpPr>
        <p:spPr>
          <a:xfrm>
            <a:off x="568390" y="8185199"/>
            <a:ext cx="136769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10.30</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6" name="Image Gallery"/>
          <p:cNvGrpSpPr/>
          <p:nvPr/>
        </p:nvGrpSpPr>
        <p:grpSpPr>
          <a:xfrm>
            <a:off x="568390" y="1622599"/>
            <a:ext cx="11266836" cy="8078216"/>
            <a:chOff x="0" y="0"/>
            <a:chExt cx="11266834" cy="8078214"/>
          </a:xfrm>
        </p:grpSpPr>
        <p:pic>
          <p:nvPicPr>
            <p:cNvPr id="224" name="Abb_10_31.png" descr="Abb_10_31.png"/>
            <p:cNvPicPr>
              <a:picLocks noChangeAspect="1"/>
            </p:cNvPicPr>
            <p:nvPr/>
          </p:nvPicPr>
          <p:blipFill>
            <a:blip r:embed="rId2">
              <a:extLst/>
            </a:blip>
            <a:srcRect l="0" t="0" r="0" b="0"/>
            <a:stretch>
              <a:fillRect/>
            </a:stretch>
          </p:blipFill>
          <p:spPr>
            <a:xfrm>
              <a:off x="0" y="0"/>
              <a:ext cx="8769388" cy="7539483"/>
            </a:xfrm>
            <a:prstGeom prst="rect">
              <a:avLst/>
            </a:prstGeom>
            <a:ln w="12700" cap="flat">
              <a:noFill/>
              <a:miter lim="400000"/>
            </a:ln>
            <a:effectLst/>
          </p:spPr>
        </p:pic>
        <p:sp>
          <p:nvSpPr>
            <p:cNvPr id="22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7" name="Mechanisches Verhalten der kontinentalen Lithosphäre: das Festigkeitsprofil (nach Le Pichon und Chamοt-Rooke 1991)"/>
          <p:cNvSpPr txBox="1"/>
          <p:nvPr/>
        </p:nvSpPr>
        <p:spPr>
          <a:xfrm>
            <a:off x="9621613" y="8095281"/>
            <a:ext cx="3103812"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Mechanisches Verhalten der kontinentalen Lithosphäre: das Festigkeitsprofil (nach Le Pichon und Chamοt-Rooke 1991)</a:t>
            </a:r>
          </a:p>
        </p:txBody>
      </p:sp>
      <p:sp>
        <p:nvSpPr>
          <p:cNvPr id="228" name="Abb. 10.31"/>
          <p:cNvSpPr txBox="1"/>
          <p:nvPr/>
        </p:nvSpPr>
        <p:spPr>
          <a:xfrm>
            <a:off x="9621613" y="7726981"/>
            <a:ext cx="131936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10.31</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2" name="Image Gallery"/>
          <p:cNvGrpSpPr/>
          <p:nvPr/>
        </p:nvGrpSpPr>
        <p:grpSpPr>
          <a:xfrm>
            <a:off x="568390" y="1622599"/>
            <a:ext cx="11266836" cy="8078216"/>
            <a:chOff x="0" y="0"/>
            <a:chExt cx="11266834" cy="8078214"/>
          </a:xfrm>
        </p:grpSpPr>
        <p:pic>
          <p:nvPicPr>
            <p:cNvPr id="230" name="Abb_10_32.png" descr="Abb_10_32.png"/>
            <p:cNvPicPr>
              <a:picLocks noChangeAspect="1"/>
            </p:cNvPicPr>
            <p:nvPr/>
          </p:nvPicPr>
          <p:blipFill>
            <a:blip r:embed="rId2">
              <a:extLst/>
            </a:blip>
            <a:srcRect l="0" t="0" r="0" b="0"/>
            <a:stretch>
              <a:fillRect/>
            </a:stretch>
          </p:blipFill>
          <p:spPr>
            <a:xfrm>
              <a:off x="0" y="0"/>
              <a:ext cx="8493273" cy="7539483"/>
            </a:xfrm>
            <a:prstGeom prst="rect">
              <a:avLst/>
            </a:prstGeom>
            <a:ln w="12700" cap="flat">
              <a:noFill/>
              <a:miter lim="400000"/>
            </a:ln>
            <a:effectLst/>
          </p:spPr>
        </p:pic>
        <p:sp>
          <p:nvSpPr>
            <p:cNvPr id="23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3" name="Mohr-Diagramm mit der Mohr’schen Umhüllenden der Bruchgrenze (Mohr-Coulomb’sches-Bruchkriterium) und der Umhüllenden für Reibungsgleiten. In dieser Darstellung entspricht der Winkel 􏰎θ dem Winkel zwischen Normalspannung und Bruchfläche"/>
          <p:cNvSpPr txBox="1"/>
          <p:nvPr/>
        </p:nvSpPr>
        <p:spPr>
          <a:xfrm>
            <a:off x="9321079" y="7106864"/>
            <a:ext cx="3404346" cy="2055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Mohr-Diagramm mit der Mohr’schen Umhüllenden der Bruchgrenze (Mohr-Coulomb’sches-Bruchkriterium) und der Umhüllenden für Reibungsgleiten. In dieser Darstellung entspricht der Winkel 􏰎θ dem Winkel zwischen Normalspannung und Bruchfläche</a:t>
            </a:r>
          </a:p>
        </p:txBody>
      </p:sp>
      <p:sp>
        <p:nvSpPr>
          <p:cNvPr id="234" name="Abb. 10.32"/>
          <p:cNvSpPr txBox="1"/>
          <p:nvPr/>
        </p:nvSpPr>
        <p:spPr>
          <a:xfrm>
            <a:off x="9321079" y="6738564"/>
            <a:ext cx="135061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10.32</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8" name="Image Gallery"/>
          <p:cNvGrpSpPr/>
          <p:nvPr/>
        </p:nvGrpSpPr>
        <p:grpSpPr>
          <a:xfrm>
            <a:off x="568390" y="1622599"/>
            <a:ext cx="7076283" cy="6397351"/>
            <a:chOff x="0" y="0"/>
            <a:chExt cx="7076281" cy="6397349"/>
          </a:xfrm>
        </p:grpSpPr>
        <p:pic>
          <p:nvPicPr>
            <p:cNvPr id="236" name="Abb_10_33.png" descr="Abb_10_33.png"/>
            <p:cNvPicPr>
              <a:picLocks noChangeAspect="1"/>
            </p:cNvPicPr>
            <p:nvPr/>
          </p:nvPicPr>
          <p:blipFill>
            <a:blip r:embed="rId2">
              <a:extLst/>
            </a:blip>
            <a:srcRect l="0" t="0" r="0" b="0"/>
            <a:stretch>
              <a:fillRect/>
            </a:stretch>
          </p:blipFill>
          <p:spPr>
            <a:xfrm>
              <a:off x="0" y="0"/>
              <a:ext cx="7011918" cy="5858618"/>
            </a:xfrm>
            <a:prstGeom prst="rect">
              <a:avLst/>
            </a:prstGeom>
            <a:ln w="12700" cap="flat">
              <a:noFill/>
              <a:miter lim="400000"/>
            </a:ln>
            <a:effectLst/>
          </p:spPr>
        </p:pic>
        <p:sp>
          <p:nvSpPr>
            <p:cNvPr id="237" name="Type to enter a caption."/>
            <p:cNvSpPr/>
            <p:nvPr/>
          </p:nvSpPr>
          <p:spPr>
            <a:xfrm>
              <a:off x="0" y="5934817"/>
              <a:ext cx="707628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9" name="Die zwei Modelle der langfristigen mechanischen Eigenschaften der kontinentalen Lithosphäre:…"/>
          <p:cNvSpPr txBox="1"/>
          <p:nvPr/>
        </p:nvSpPr>
        <p:spPr>
          <a:xfrm>
            <a:off x="7830361" y="1990899"/>
            <a:ext cx="4895064" cy="7122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zwei Modelle der langfristigen mechanischen Eigenschaften der kontinentalen Lithosphäre:</a:t>
            </a:r>
          </a:p>
          <a:p>
            <a:pPr/>
            <a:r>
              <a:t>a Verformungsmodelle. Im Crème brûlée-Modell (oben) ist die obere Kruste spröd und widerstandsfähig, der Druck einer großen Überlast wird vor allem durch Kriechverformung im mechanisch schwachen oberen Mantel aufgenommen. Im Jelly-Sandwich-Modell (unten) ist der obere Mantel eher widerstandsfähig, und der Druck einer großen Überlast wird in der darunterliegenden Asthenosphäre ausgeglichen.</a:t>
            </a:r>
          </a:p>
          <a:p>
            <a:pPr/>
            <a:r>
              <a:t>b Festigkeitsprofile 􏰁für ein Alter von 150 Mio. Jahren und eine Verformungsrate von 10</a:t>
            </a:r>
            <a:r>
              <a:rPr baseline="31999"/>
              <a:t>-15</a:t>
            </a:r>
            <a:r>
              <a:t> s</a:t>
            </a:r>
            <a:r>
              <a:rPr baseline="31999"/>
              <a:t>-1</a:t>
            </a:r>
            <a:r>
              <a:t>. Eine wasserhaltige, granulitische untere Kruste wird von einem trockenen (Jelly Sandwich) beziehungsweisen wasserhaltigen (Crème brûlée) Mantel aus Olivin unterlagert. H</a:t>
            </a:r>
            <a:r>
              <a:rPr baseline="-5999"/>
              <a:t>m</a:t>
            </a:r>
            <a:r>
              <a:t> ist die mechanische Mächtigkeit der Lithosphäre für kurze Zeiträume, Te ist ihre elastische Langzeitmächtigkeit.</a:t>
            </a:r>
          </a:p>
          <a:p>
            <a:pPr/>
            <a:r>
              <a:t>c Festigkeitsprofile für ein Alter von 500 Mio. Jahren. Die widerstandsfähige, wasserfreie untere Kruste hat eine doleritische Zusammensetzung.</a:t>
            </a:r>
          </a:p>
          <a:p>
            <a:pPr/>
            <a:r>
              <a:t>Aufgrund der Entkopplung zwischen Kruste und Mantel leistet die widerstandsfähige untere Kruste im Modell mit schwachem Mantel keinen Beitrag zur Mächtigkeit Te. Im Modell mit starkem Mantel hingegen, in dem eine Kopplung zwischen Kruste und Mantel besteht, hat sie einen starken Einfluss auf Te. (Nach Burov und Watts 2006)</a:t>
            </a:r>
          </a:p>
        </p:txBody>
      </p:sp>
      <p:sp>
        <p:nvSpPr>
          <p:cNvPr id="240" name="Abb. 10.33"/>
          <p:cNvSpPr txBox="1"/>
          <p:nvPr/>
        </p:nvSpPr>
        <p:spPr>
          <a:xfrm>
            <a:off x="7830361" y="1622599"/>
            <a:ext cx="135017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10.33</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4" name="Image Gallery"/>
          <p:cNvGrpSpPr/>
          <p:nvPr/>
        </p:nvGrpSpPr>
        <p:grpSpPr>
          <a:xfrm>
            <a:off x="568390" y="1622599"/>
            <a:ext cx="11266836" cy="8078216"/>
            <a:chOff x="0" y="0"/>
            <a:chExt cx="11266834" cy="8078214"/>
          </a:xfrm>
        </p:grpSpPr>
        <p:pic>
          <p:nvPicPr>
            <p:cNvPr id="242" name="Abb_10_34.png" descr="Abb_10_34.png"/>
            <p:cNvPicPr>
              <a:picLocks noChangeAspect="1"/>
            </p:cNvPicPr>
            <p:nvPr/>
          </p:nvPicPr>
          <p:blipFill>
            <a:blip r:embed="rId2">
              <a:extLst/>
            </a:blip>
            <a:srcRect l="0" t="0" r="0" b="0"/>
            <a:stretch>
              <a:fillRect/>
            </a:stretch>
          </p:blipFill>
          <p:spPr>
            <a:xfrm>
              <a:off x="0" y="0"/>
              <a:ext cx="8978272" cy="7539483"/>
            </a:xfrm>
            <a:prstGeom prst="rect">
              <a:avLst/>
            </a:prstGeom>
            <a:ln w="12700" cap="flat">
              <a:noFill/>
              <a:miter lim="400000"/>
            </a:ln>
            <a:effectLst/>
          </p:spPr>
        </p:pic>
        <p:sp>
          <p:nvSpPr>
            <p:cNvPr id="24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45" name="Spröd-duktil-Übergang (nach Molnar 1988)"/>
          <p:cNvSpPr txBox="1"/>
          <p:nvPr/>
        </p:nvSpPr>
        <p:spPr>
          <a:xfrm>
            <a:off x="9960346" y="8577881"/>
            <a:ext cx="2765079"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Spröd-duktil-Übergang (nach Molnar 1988)</a:t>
            </a:r>
          </a:p>
        </p:txBody>
      </p:sp>
      <p:sp>
        <p:nvSpPr>
          <p:cNvPr id="246" name="Abb. 10.34"/>
          <p:cNvSpPr txBox="1"/>
          <p:nvPr/>
        </p:nvSpPr>
        <p:spPr>
          <a:xfrm>
            <a:off x="9960346" y="8209581"/>
            <a:ext cx="135586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10.34</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0" name="Image Gallery"/>
          <p:cNvGrpSpPr/>
          <p:nvPr/>
        </p:nvGrpSpPr>
        <p:grpSpPr>
          <a:xfrm>
            <a:off x="568390" y="1622599"/>
            <a:ext cx="9897915" cy="7285483"/>
            <a:chOff x="0" y="0"/>
            <a:chExt cx="9897913" cy="7285482"/>
          </a:xfrm>
        </p:grpSpPr>
        <p:pic>
          <p:nvPicPr>
            <p:cNvPr id="248" name="Abb_10_35.png" descr="Abb_10_35.png"/>
            <p:cNvPicPr>
              <a:picLocks noChangeAspect="1"/>
            </p:cNvPicPr>
            <p:nvPr/>
          </p:nvPicPr>
          <p:blipFill>
            <a:blip r:embed="rId2">
              <a:extLst/>
            </a:blip>
            <a:srcRect l="913" t="0" r="913" b="0"/>
            <a:stretch>
              <a:fillRect/>
            </a:stretch>
          </p:blipFill>
          <p:spPr>
            <a:xfrm>
              <a:off x="0" y="0"/>
              <a:ext cx="9897914" cy="6338713"/>
            </a:xfrm>
            <a:prstGeom prst="rect">
              <a:avLst/>
            </a:prstGeom>
            <a:ln w="12700" cap="flat">
              <a:noFill/>
              <a:miter lim="400000"/>
            </a:ln>
            <a:effectLst/>
          </p:spPr>
        </p:pic>
        <p:sp>
          <p:nvSpPr>
            <p:cNvPr id="249" name="Type to enter a caption."/>
            <p:cNvSpPr/>
            <p:nvPr/>
          </p:nvSpPr>
          <p:spPr>
            <a:xfrm>
              <a:off x="0" y="6822950"/>
              <a:ext cx="989791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1" name="Die drei Bruchtypen auf Basis des Relativversatzes der Blöcke beiderseits der Bruchfläche:…"/>
          <p:cNvSpPr txBox="1"/>
          <p:nvPr/>
        </p:nvSpPr>
        <p:spPr>
          <a:xfrm>
            <a:off x="963686" y="8577881"/>
            <a:ext cx="11761739"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drei Bruchtypen auf Basis des Relativversatzes der Blöcke beiderseits der Bruchfläche:</a:t>
            </a:r>
          </a:p>
          <a:p>
            <a:pPr/>
            <a:r>
              <a:t>a Extensionsbruch (Modus I); b Scherbruch (Modus II); c Scherbruch (Modus III)</a:t>
            </a:r>
          </a:p>
        </p:txBody>
      </p:sp>
      <p:sp>
        <p:nvSpPr>
          <p:cNvPr id="252" name="Abb. 10.35"/>
          <p:cNvSpPr txBox="1"/>
          <p:nvPr/>
        </p:nvSpPr>
        <p:spPr>
          <a:xfrm>
            <a:off x="990616" y="8209581"/>
            <a:ext cx="134436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10.35</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6" name="Image Gallery"/>
          <p:cNvGrpSpPr/>
          <p:nvPr/>
        </p:nvGrpSpPr>
        <p:grpSpPr>
          <a:xfrm>
            <a:off x="568390" y="2242024"/>
            <a:ext cx="11266836" cy="7458791"/>
            <a:chOff x="0" y="619425"/>
            <a:chExt cx="11266834" cy="7458789"/>
          </a:xfrm>
        </p:grpSpPr>
        <p:pic>
          <p:nvPicPr>
            <p:cNvPr id="254" name="Abb_10_36.png" descr="Abb_10_36.png"/>
            <p:cNvPicPr>
              <a:picLocks noChangeAspect="1"/>
            </p:cNvPicPr>
            <p:nvPr/>
          </p:nvPicPr>
          <p:blipFill>
            <a:blip r:embed="rId2">
              <a:extLst/>
            </a:blip>
            <a:srcRect l="0" t="0" r="0" b="0"/>
            <a:stretch>
              <a:fillRect/>
            </a:stretch>
          </p:blipFill>
          <p:spPr>
            <a:xfrm>
              <a:off x="0" y="619425"/>
              <a:ext cx="11266835" cy="3683717"/>
            </a:xfrm>
            <a:prstGeom prst="rect">
              <a:avLst/>
            </a:prstGeom>
            <a:ln w="12700" cap="flat">
              <a:noFill/>
              <a:miter lim="400000"/>
            </a:ln>
            <a:effectLst/>
          </p:spPr>
        </p:pic>
        <p:sp>
          <p:nvSpPr>
            <p:cNvPr id="25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7" name="Verwerfungsformen:…"/>
          <p:cNvSpPr txBox="1"/>
          <p:nvPr/>
        </p:nvSpPr>
        <p:spPr>
          <a:xfrm>
            <a:off x="7994425" y="7853981"/>
            <a:ext cx="4731000"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Verwerfungsformen:</a:t>
            </a:r>
          </a:p>
          <a:p>
            <a:pPr/>
            <a:r>
              <a:t>a Verwerfung:</a:t>
            </a:r>
          </a:p>
          <a:p>
            <a:pPr/>
            <a:r>
              <a:t>einfacher Scherbruch;</a:t>
            </a:r>
          </a:p>
          <a:p>
            <a:pPr/>
            <a:r>
              <a:t>b Verwerfungszone: eine Scharvon Scherbrüchen;</a:t>
            </a:r>
          </a:p>
          <a:p>
            <a:pPr/>
            <a:r>
              <a:t>c duktile Scherzone</a:t>
            </a:r>
          </a:p>
        </p:txBody>
      </p:sp>
      <p:sp>
        <p:nvSpPr>
          <p:cNvPr id="258" name="Abb. 10.36"/>
          <p:cNvSpPr txBox="1"/>
          <p:nvPr/>
        </p:nvSpPr>
        <p:spPr>
          <a:xfrm>
            <a:off x="7994425" y="7485681"/>
            <a:ext cx="135552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10.36</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2" name="Image Gallery"/>
          <p:cNvGrpSpPr/>
          <p:nvPr/>
        </p:nvGrpSpPr>
        <p:grpSpPr>
          <a:xfrm>
            <a:off x="568390" y="1622599"/>
            <a:ext cx="11266836" cy="8078216"/>
            <a:chOff x="0" y="0"/>
            <a:chExt cx="11266834" cy="8078214"/>
          </a:xfrm>
        </p:grpSpPr>
        <p:pic>
          <p:nvPicPr>
            <p:cNvPr id="260" name="Abb_10_37.png" descr="Abb_10_37.png"/>
            <p:cNvPicPr>
              <a:picLocks noChangeAspect="1"/>
            </p:cNvPicPr>
            <p:nvPr/>
          </p:nvPicPr>
          <p:blipFill>
            <a:blip r:embed="rId2">
              <a:extLst/>
            </a:blip>
            <a:srcRect l="0" t="0" r="0" b="0"/>
            <a:stretch>
              <a:fillRect/>
            </a:stretch>
          </p:blipFill>
          <p:spPr>
            <a:xfrm>
              <a:off x="0" y="0"/>
              <a:ext cx="11266835" cy="6474924"/>
            </a:xfrm>
            <a:prstGeom prst="rect">
              <a:avLst/>
            </a:prstGeom>
            <a:ln w="12700" cap="flat">
              <a:noFill/>
              <a:miter lim="400000"/>
            </a:ln>
            <a:effectLst/>
          </p:spPr>
        </p:pic>
        <p:sp>
          <p:nvSpPr>
            <p:cNvPr id="26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3" name="Nomenklatur einer Verwerfung"/>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Nomenklatur einer Verwerfung</a:t>
            </a:r>
          </a:p>
        </p:txBody>
      </p:sp>
      <p:sp>
        <p:nvSpPr>
          <p:cNvPr id="264" name="Abb. 10.37"/>
          <p:cNvSpPr txBox="1"/>
          <p:nvPr/>
        </p:nvSpPr>
        <p:spPr>
          <a:xfrm>
            <a:off x="8395269" y="8450881"/>
            <a:ext cx="133688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10.37</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8390" y="1622599"/>
            <a:ext cx="11266836" cy="8078216"/>
            <a:chOff x="0" y="0"/>
            <a:chExt cx="11266834" cy="8078214"/>
          </a:xfrm>
        </p:grpSpPr>
        <p:pic>
          <p:nvPicPr>
            <p:cNvPr id="50" name="Abb_10_03.png" descr="Abb_10_03.png"/>
            <p:cNvPicPr>
              <a:picLocks noChangeAspect="1"/>
            </p:cNvPicPr>
            <p:nvPr/>
          </p:nvPicPr>
          <p:blipFill>
            <a:blip r:embed="rId2">
              <a:extLst/>
            </a:blip>
            <a:srcRect l="0" t="0" r="0" b="0"/>
            <a:stretch>
              <a:fillRect/>
            </a:stretch>
          </p:blipFill>
          <p:spPr>
            <a:xfrm>
              <a:off x="0" y="0"/>
              <a:ext cx="6362433" cy="7539483"/>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Die Komponenten der Spannung auf eine Ebene.…"/>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Komponenten der Spannung auf eine Ebene.</a:t>
            </a:r>
          </a:p>
          <a:p>
            <a:pPr/>
            <a:r>
              <a:t>a Horizontale xy-Ebene. Die Kraft steht senkrecht zur Ebene: Eine Scherkomponente ist nicht vorhanden;</a:t>
            </a:r>
          </a:p>
          <a:p>
            <a:pPr/>
            <a:r>
              <a:t>b beliebige Orientierung von xy</a:t>
            </a:r>
          </a:p>
        </p:txBody>
      </p:sp>
      <p:sp>
        <p:nvSpPr>
          <p:cNvPr id="54" name="Abb. 10.3"/>
          <p:cNvSpPr txBox="1"/>
          <p:nvPr/>
        </p:nvSpPr>
        <p:spPr>
          <a:xfrm>
            <a:off x="8395269" y="7244381"/>
            <a:ext cx="120740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8" name="Image Gallery"/>
          <p:cNvGrpSpPr/>
          <p:nvPr/>
        </p:nvGrpSpPr>
        <p:grpSpPr>
          <a:xfrm>
            <a:off x="568390" y="1622599"/>
            <a:ext cx="11266836" cy="8078216"/>
            <a:chOff x="0" y="0"/>
            <a:chExt cx="11266834" cy="8078214"/>
          </a:xfrm>
        </p:grpSpPr>
        <p:pic>
          <p:nvPicPr>
            <p:cNvPr id="266" name="Abb_10_38.png" descr="Abb_10_38.png"/>
            <p:cNvPicPr>
              <a:picLocks noChangeAspect="1"/>
            </p:cNvPicPr>
            <p:nvPr/>
          </p:nvPicPr>
          <p:blipFill>
            <a:blip r:embed="rId2">
              <a:extLst/>
            </a:blip>
            <a:srcRect l="0" t="0" r="0" b="0"/>
            <a:stretch>
              <a:fillRect/>
            </a:stretch>
          </p:blipFill>
          <p:spPr>
            <a:xfrm>
              <a:off x="0" y="0"/>
              <a:ext cx="10047331" cy="7539483"/>
            </a:xfrm>
            <a:prstGeom prst="rect">
              <a:avLst/>
            </a:prstGeom>
            <a:ln w="12700" cap="flat">
              <a:noFill/>
              <a:miter lim="400000"/>
            </a:ln>
            <a:effectLst/>
          </p:spPr>
        </p:pic>
        <p:sp>
          <p:nvSpPr>
            <p:cNvPr id="26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9" name="Klassifikation von Verwerfungen anhand der Relativbewegung der Blöcke:…"/>
          <p:cNvSpPr txBox="1"/>
          <p:nvPr/>
        </p:nvSpPr>
        <p:spPr>
          <a:xfrm>
            <a:off x="9653065" y="6406181"/>
            <a:ext cx="3072360" cy="275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Klassifikation von Verwerfungen anhand der Relativbewegung der Blöcke:</a:t>
            </a:r>
          </a:p>
          <a:p>
            <a:pPr/>
            <a:r>
              <a:t>a Abschiebung (normal fault);</a:t>
            </a:r>
          </a:p>
          <a:p>
            <a:pPr/>
            <a:r>
              <a:t>b Aufschiebung (reverse fault);</a:t>
            </a:r>
          </a:p>
          <a:p>
            <a:pPr/>
            <a:r>
              <a:t>c rechtssinnige Blattverschiebung (dextral strike-slip fault);</a:t>
            </a:r>
          </a:p>
          <a:p>
            <a:pPr/>
            <a:r>
              <a:t>d linkssinnige Blattverschiebung (sinistral strike-slip fault)</a:t>
            </a:r>
          </a:p>
        </p:txBody>
      </p:sp>
      <p:sp>
        <p:nvSpPr>
          <p:cNvPr id="270" name="Abb. 10.38"/>
          <p:cNvSpPr txBox="1"/>
          <p:nvPr/>
        </p:nvSpPr>
        <p:spPr>
          <a:xfrm>
            <a:off x="9653065" y="6037881"/>
            <a:ext cx="136200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10.38</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4" name="Image Gallery"/>
          <p:cNvGrpSpPr/>
          <p:nvPr/>
        </p:nvGrpSpPr>
        <p:grpSpPr>
          <a:xfrm>
            <a:off x="568390" y="2749339"/>
            <a:ext cx="11266836" cy="6951476"/>
            <a:chOff x="0" y="1126740"/>
            <a:chExt cx="11266834" cy="6951474"/>
          </a:xfrm>
        </p:grpSpPr>
        <p:pic>
          <p:nvPicPr>
            <p:cNvPr id="272" name="Abb_10_39.png" descr="Abb_10_39.png"/>
            <p:cNvPicPr>
              <a:picLocks noChangeAspect="1"/>
            </p:cNvPicPr>
            <p:nvPr/>
          </p:nvPicPr>
          <p:blipFill>
            <a:blip r:embed="rId2">
              <a:extLst/>
            </a:blip>
            <a:srcRect l="0" t="0" r="0" b="0"/>
            <a:stretch>
              <a:fillRect/>
            </a:stretch>
          </p:blipFill>
          <p:spPr>
            <a:xfrm>
              <a:off x="0" y="1126740"/>
              <a:ext cx="11266835" cy="2923802"/>
            </a:xfrm>
            <a:prstGeom prst="rect">
              <a:avLst/>
            </a:prstGeom>
            <a:ln w="12700" cap="flat">
              <a:noFill/>
              <a:miter lim="400000"/>
            </a:ln>
            <a:effectLst/>
          </p:spPr>
        </p:pic>
        <p:sp>
          <p:nvSpPr>
            <p:cNvPr id="27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75" name="Die drei Verwerfungstypen nach Anderson:…"/>
          <p:cNvSpPr txBox="1"/>
          <p:nvPr/>
        </p:nvSpPr>
        <p:spPr>
          <a:xfrm>
            <a:off x="5990405" y="8048847"/>
            <a:ext cx="6735020" cy="1113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drei Verwerfungstypen nach Anderson:</a:t>
            </a:r>
          </a:p>
          <a:p>
            <a:pPr/>
            <a:r>
              <a:t>a Abschiebung: die maximale kompressive Spannung 􏰔σ</a:t>
            </a:r>
            <a:r>
              <a:rPr baseline="-5999"/>
              <a:t>1</a:t>
            </a:r>
            <a:r>
              <a:t> ist vertikal;</a:t>
            </a:r>
          </a:p>
          <a:p>
            <a:pPr/>
            <a:r>
              <a:t>b Aufschiebung: die minimale kompressive Spannung 􏰔σ</a:t>
            </a:r>
            <a:r>
              <a:rPr baseline="-5999"/>
              <a:t>3</a:t>
            </a:r>
            <a:r>
              <a:t> ist vertikal;</a:t>
            </a:r>
          </a:p>
          <a:p>
            <a:pPr/>
            <a:r>
              <a:t>c Blattverschiebung: intermediäre kompressive Spannung σ</a:t>
            </a:r>
            <a:r>
              <a:rPr baseline="-5999"/>
              <a:t>2</a:t>
            </a:r>
            <a:r>
              <a:t> ist vertikal</a:t>
            </a:r>
          </a:p>
        </p:txBody>
      </p:sp>
      <p:sp>
        <p:nvSpPr>
          <p:cNvPr id="276" name="Abb. 10.39"/>
          <p:cNvSpPr txBox="1"/>
          <p:nvPr/>
        </p:nvSpPr>
        <p:spPr>
          <a:xfrm>
            <a:off x="5990405" y="7680547"/>
            <a:ext cx="135552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10.39</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0" name="Image Gallery"/>
          <p:cNvGrpSpPr/>
          <p:nvPr/>
        </p:nvGrpSpPr>
        <p:grpSpPr>
          <a:xfrm>
            <a:off x="568390" y="2254257"/>
            <a:ext cx="11266836" cy="7446558"/>
            <a:chOff x="0" y="631658"/>
            <a:chExt cx="11266834" cy="7446556"/>
          </a:xfrm>
        </p:grpSpPr>
        <p:pic>
          <p:nvPicPr>
            <p:cNvPr id="278" name="Abb_10_40.png" descr="Abb_10_40.png"/>
            <p:cNvPicPr>
              <a:picLocks noChangeAspect="1"/>
            </p:cNvPicPr>
            <p:nvPr/>
          </p:nvPicPr>
          <p:blipFill>
            <a:blip r:embed="rId2">
              <a:extLst/>
            </a:blip>
            <a:srcRect l="0" t="0" r="0" b="0"/>
            <a:stretch>
              <a:fillRect/>
            </a:stretch>
          </p:blipFill>
          <p:spPr>
            <a:xfrm>
              <a:off x="0" y="631658"/>
              <a:ext cx="11266835" cy="3355167"/>
            </a:xfrm>
            <a:prstGeom prst="rect">
              <a:avLst/>
            </a:prstGeom>
            <a:ln w="12700" cap="flat">
              <a:noFill/>
              <a:miter lim="400000"/>
            </a:ln>
            <a:effectLst/>
          </p:spPr>
        </p:pic>
        <p:sp>
          <p:nvSpPr>
            <p:cNvPr id="27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1" name="Bildung von Fiederklüften:…"/>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Bildung von Fiederklüften:</a:t>
            </a:r>
          </a:p>
          <a:p>
            <a:pPr/>
            <a:r>
              <a:t>a Einfaches En-échelon-System;</a:t>
            </a:r>
          </a:p>
          <a:p>
            <a:pPr/>
            <a:r>
              <a:t>b sigmoidale En-échelon-Klüfte durch Rotation eines älteren zentralen Bereichs, gleichzeitig findet eine fortschreitende Öffnung im 45°-Winkel an den Rändern der Scherzone statt. Jeder Bruch steht senkrecht zur minimalen Hauptspannung.</a:t>
            </a:r>
          </a:p>
          <a:p>
            <a:pPr/>
            <a:r>
              <a:t>c Bildungsprozess</a:t>
            </a:r>
          </a:p>
        </p:txBody>
      </p:sp>
      <p:sp>
        <p:nvSpPr>
          <p:cNvPr id="282" name="Abb. 10.40"/>
          <p:cNvSpPr txBox="1"/>
          <p:nvPr/>
        </p:nvSpPr>
        <p:spPr>
          <a:xfrm>
            <a:off x="8395269" y="6520481"/>
            <a:ext cx="137338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10.40</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6" name="Image Gallery"/>
          <p:cNvGrpSpPr/>
          <p:nvPr/>
        </p:nvGrpSpPr>
        <p:grpSpPr>
          <a:xfrm>
            <a:off x="568390" y="1781002"/>
            <a:ext cx="11266836" cy="7919813"/>
            <a:chOff x="0" y="158402"/>
            <a:chExt cx="11266834" cy="7919811"/>
          </a:xfrm>
        </p:grpSpPr>
        <p:pic>
          <p:nvPicPr>
            <p:cNvPr id="284" name="Abb_10_41.png" descr="Abb_10_41.png"/>
            <p:cNvPicPr>
              <a:picLocks noChangeAspect="1"/>
            </p:cNvPicPr>
            <p:nvPr/>
          </p:nvPicPr>
          <p:blipFill>
            <a:blip r:embed="rId2">
              <a:extLst/>
            </a:blip>
            <a:srcRect l="0" t="0" r="0" b="0"/>
            <a:stretch>
              <a:fillRect/>
            </a:stretch>
          </p:blipFill>
          <p:spPr>
            <a:xfrm>
              <a:off x="0" y="158402"/>
              <a:ext cx="11266835" cy="5241478"/>
            </a:xfrm>
            <a:prstGeom prst="rect">
              <a:avLst/>
            </a:prstGeom>
            <a:ln w="12700" cap="flat">
              <a:noFill/>
              <a:miter lim="400000"/>
            </a:ln>
            <a:effectLst/>
          </p:spPr>
        </p:pic>
        <p:sp>
          <p:nvSpPr>
            <p:cNvPr id="28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7" name="Anatomie einer gefalteten Fläche (nach Fossen, 2010)"/>
          <p:cNvSpPr txBox="1"/>
          <p:nvPr/>
        </p:nvSpPr>
        <p:spPr>
          <a:xfrm>
            <a:off x="9476158" y="8577881"/>
            <a:ext cx="3249267"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Anatomie einer gefalteten Fläche (nach Fossen, 2010)</a:t>
            </a:r>
          </a:p>
        </p:txBody>
      </p:sp>
      <p:sp>
        <p:nvSpPr>
          <p:cNvPr id="288" name="Abb. 10.41"/>
          <p:cNvSpPr txBox="1"/>
          <p:nvPr/>
        </p:nvSpPr>
        <p:spPr>
          <a:xfrm>
            <a:off x="9560504" y="8209581"/>
            <a:ext cx="13250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10.41</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2" name="Image Gallery"/>
          <p:cNvGrpSpPr/>
          <p:nvPr/>
        </p:nvGrpSpPr>
        <p:grpSpPr>
          <a:xfrm>
            <a:off x="568390" y="1622599"/>
            <a:ext cx="11266836" cy="8078216"/>
            <a:chOff x="0" y="0"/>
            <a:chExt cx="11266834" cy="8078214"/>
          </a:xfrm>
        </p:grpSpPr>
        <p:pic>
          <p:nvPicPr>
            <p:cNvPr id="290" name="Abb_10_42.png" descr="Abb_10_42.png"/>
            <p:cNvPicPr>
              <a:picLocks noChangeAspect="1"/>
            </p:cNvPicPr>
            <p:nvPr/>
          </p:nvPicPr>
          <p:blipFill>
            <a:blip r:embed="rId2">
              <a:extLst/>
            </a:blip>
            <a:srcRect l="0" t="0" r="0" b="0"/>
            <a:stretch>
              <a:fillRect/>
            </a:stretch>
          </p:blipFill>
          <p:spPr>
            <a:xfrm>
              <a:off x="0" y="0"/>
              <a:ext cx="6637521" cy="7539483"/>
            </a:xfrm>
            <a:prstGeom prst="rect">
              <a:avLst/>
            </a:prstGeom>
            <a:ln w="12700" cap="flat">
              <a:noFill/>
              <a:miter lim="400000"/>
            </a:ln>
            <a:effectLst/>
          </p:spPr>
        </p:pic>
        <p:sp>
          <p:nvSpPr>
            <p:cNvPr id="29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3" name="Form einer Falte, mit: ρ Öffnungswinkel; LA, Bogenlänge, gemessen auf der gefalteten Fläche. Die halbe Wellenlänge W/2 wird zwischen den zwei Wendepunkten I1 und I2 gemessen, die Amplitude A zwischen dieser Verbindungslinie und dem Scharnier"/>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Form einer Falte, mit: ρ Öffnungswinkel; L</a:t>
            </a:r>
            <a:r>
              <a:rPr baseline="-5999"/>
              <a:t>A</a:t>
            </a:r>
            <a:r>
              <a:t>, Bogenlänge, gemessen auf der gefalteten Fläche. Die halbe Wellenlänge W/2 wird zwischen den zwei Wendepunkten I</a:t>
            </a:r>
            <a:r>
              <a:rPr baseline="-5999"/>
              <a:t>1</a:t>
            </a:r>
            <a:r>
              <a:t> und I</a:t>
            </a:r>
            <a:r>
              <a:rPr baseline="-5999"/>
              <a:t>2</a:t>
            </a:r>
            <a:r>
              <a:t> gemessen, die Amplitude A zwischen dieser Verbindungslinie und dem Scharnier</a:t>
            </a:r>
          </a:p>
        </p:txBody>
      </p:sp>
      <p:sp>
        <p:nvSpPr>
          <p:cNvPr id="294" name="Abb. 10.42"/>
          <p:cNvSpPr txBox="1"/>
          <p:nvPr/>
        </p:nvSpPr>
        <p:spPr>
          <a:xfrm>
            <a:off x="8395269" y="7244381"/>
            <a:ext cx="13563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10.42</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8" name="Image Gallery"/>
          <p:cNvGrpSpPr/>
          <p:nvPr/>
        </p:nvGrpSpPr>
        <p:grpSpPr>
          <a:xfrm>
            <a:off x="568390" y="1622599"/>
            <a:ext cx="11266836" cy="8078216"/>
            <a:chOff x="0" y="0"/>
            <a:chExt cx="11266834" cy="8078214"/>
          </a:xfrm>
        </p:grpSpPr>
        <p:pic>
          <p:nvPicPr>
            <p:cNvPr id="296" name="Abb_10_43.png" descr="Abb_10_43.png"/>
            <p:cNvPicPr>
              <a:picLocks noChangeAspect="1"/>
            </p:cNvPicPr>
            <p:nvPr/>
          </p:nvPicPr>
          <p:blipFill>
            <a:blip r:embed="rId2">
              <a:extLst/>
            </a:blip>
            <a:srcRect l="0" t="0" r="0" b="0"/>
            <a:stretch>
              <a:fillRect/>
            </a:stretch>
          </p:blipFill>
          <p:spPr>
            <a:xfrm>
              <a:off x="0" y="0"/>
              <a:ext cx="7258109" cy="7539483"/>
            </a:xfrm>
            <a:prstGeom prst="rect">
              <a:avLst/>
            </a:prstGeom>
            <a:ln w="12700" cap="flat">
              <a:noFill/>
              <a:miter lim="400000"/>
            </a:ln>
            <a:effectLst/>
          </p:spPr>
        </p:pic>
        <p:sp>
          <p:nvSpPr>
            <p:cNvPr id="29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9" name="Orientierung von Falten. Die Angabe der Orientierung basiert auf dem Einfallen des Scharniers (β) und der Achsenebene (α). (Nach Fleuty 1964)"/>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Orientierung von Falten. Die Angabe der Orientierung basiert auf dem Einfallen des Scharniers (β) und der Achsenebene (α). (Nach Fleuty 1964)</a:t>
            </a:r>
          </a:p>
        </p:txBody>
      </p:sp>
      <p:sp>
        <p:nvSpPr>
          <p:cNvPr id="300" name="Abb. 10.43"/>
          <p:cNvSpPr txBox="1"/>
          <p:nvPr/>
        </p:nvSpPr>
        <p:spPr>
          <a:xfrm>
            <a:off x="8395269" y="7726981"/>
            <a:ext cx="13558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10.43</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4" name="Image Gallery"/>
          <p:cNvGrpSpPr/>
          <p:nvPr/>
        </p:nvGrpSpPr>
        <p:grpSpPr>
          <a:xfrm>
            <a:off x="568390" y="1622599"/>
            <a:ext cx="11266836" cy="8078216"/>
            <a:chOff x="0" y="0"/>
            <a:chExt cx="11266834" cy="8078214"/>
          </a:xfrm>
        </p:grpSpPr>
        <p:pic>
          <p:nvPicPr>
            <p:cNvPr id="302" name="Abb_10_44.png" descr="Abb_10_44.png"/>
            <p:cNvPicPr>
              <a:picLocks noChangeAspect="1"/>
            </p:cNvPicPr>
            <p:nvPr/>
          </p:nvPicPr>
          <p:blipFill>
            <a:blip r:embed="rId2">
              <a:extLst/>
            </a:blip>
            <a:srcRect l="243" t="0" r="243" b="0"/>
            <a:stretch>
              <a:fillRect/>
            </a:stretch>
          </p:blipFill>
          <p:spPr>
            <a:xfrm>
              <a:off x="0" y="0"/>
              <a:ext cx="11266835" cy="7539483"/>
            </a:xfrm>
            <a:prstGeom prst="rect">
              <a:avLst/>
            </a:prstGeom>
            <a:ln w="12700" cap="flat">
              <a:noFill/>
              <a:miter lim="400000"/>
            </a:ln>
            <a:effectLst/>
          </p:spPr>
        </p:pic>
        <p:sp>
          <p:nvSpPr>
            <p:cNvPr id="30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05" name="Geometrische Parameter zur Bestimmung des Faltentyps"/>
          <p:cNvSpPr txBox="1"/>
          <p:nvPr/>
        </p:nvSpPr>
        <p:spPr>
          <a:xfrm>
            <a:off x="9872488" y="8577881"/>
            <a:ext cx="2852937"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Geometrische Parameter zur Bestimmung des Faltentyps</a:t>
            </a:r>
          </a:p>
        </p:txBody>
      </p:sp>
      <p:sp>
        <p:nvSpPr>
          <p:cNvPr id="306" name="Abb. 10.44"/>
          <p:cNvSpPr txBox="1"/>
          <p:nvPr/>
        </p:nvSpPr>
        <p:spPr>
          <a:xfrm>
            <a:off x="9919198" y="8209581"/>
            <a:ext cx="13615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10.44</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0" name="Image Gallery"/>
          <p:cNvGrpSpPr/>
          <p:nvPr/>
        </p:nvGrpSpPr>
        <p:grpSpPr>
          <a:xfrm>
            <a:off x="568390" y="1622599"/>
            <a:ext cx="11266836" cy="8078216"/>
            <a:chOff x="0" y="0"/>
            <a:chExt cx="11266834" cy="8078214"/>
          </a:xfrm>
        </p:grpSpPr>
        <p:pic>
          <p:nvPicPr>
            <p:cNvPr id="308" name="Abb_10_45.png" descr="Abb_10_45.png"/>
            <p:cNvPicPr>
              <a:picLocks noChangeAspect="1"/>
            </p:cNvPicPr>
            <p:nvPr/>
          </p:nvPicPr>
          <p:blipFill>
            <a:blip r:embed="rId2">
              <a:extLst/>
            </a:blip>
            <a:srcRect l="0" t="0" r="0" b="0"/>
            <a:stretch>
              <a:fillRect/>
            </a:stretch>
          </p:blipFill>
          <p:spPr>
            <a:xfrm>
              <a:off x="0" y="0"/>
              <a:ext cx="7404436" cy="7539483"/>
            </a:xfrm>
            <a:prstGeom prst="rect">
              <a:avLst/>
            </a:prstGeom>
            <a:ln w="12700" cap="flat">
              <a:noFill/>
              <a:miter lim="400000"/>
            </a:ln>
            <a:effectLst/>
          </p:spPr>
        </p:pic>
        <p:sp>
          <p:nvSpPr>
            <p:cNvPr id="30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11" name="Klassifikation von Falten nach Ramsay (1967)"/>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Klassifikation von Falten nach Ramsay (1967)</a:t>
            </a:r>
          </a:p>
        </p:txBody>
      </p:sp>
      <p:sp>
        <p:nvSpPr>
          <p:cNvPr id="312" name="Abb. 10.45"/>
          <p:cNvSpPr txBox="1"/>
          <p:nvPr/>
        </p:nvSpPr>
        <p:spPr>
          <a:xfrm>
            <a:off x="8395269" y="8450881"/>
            <a:ext cx="135005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10.45</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6" name="Image Gallery"/>
          <p:cNvGrpSpPr/>
          <p:nvPr/>
        </p:nvGrpSpPr>
        <p:grpSpPr>
          <a:xfrm>
            <a:off x="568390" y="1622599"/>
            <a:ext cx="11266836" cy="8078216"/>
            <a:chOff x="0" y="0"/>
            <a:chExt cx="11266834" cy="8078214"/>
          </a:xfrm>
        </p:grpSpPr>
        <p:pic>
          <p:nvPicPr>
            <p:cNvPr id="314" name="Abb_10_46.png" descr="Abb_10_46.png"/>
            <p:cNvPicPr>
              <a:picLocks noChangeAspect="1"/>
            </p:cNvPicPr>
            <p:nvPr/>
          </p:nvPicPr>
          <p:blipFill>
            <a:blip r:embed="rId2">
              <a:extLst/>
            </a:blip>
            <a:srcRect l="0" t="0" r="0" b="0"/>
            <a:stretch>
              <a:fillRect/>
            </a:stretch>
          </p:blipFill>
          <p:spPr>
            <a:xfrm>
              <a:off x="0" y="0"/>
              <a:ext cx="6266046" cy="7539483"/>
            </a:xfrm>
            <a:prstGeom prst="rect">
              <a:avLst/>
            </a:prstGeom>
            <a:ln w="12700" cap="flat">
              <a:noFill/>
              <a:miter lim="400000"/>
            </a:ln>
            <a:effectLst/>
          </p:spPr>
        </p:pic>
        <p:sp>
          <p:nvSpPr>
            <p:cNvPr id="31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17" name="Klassifikation von Falten anhand der senkrechten Mächtigkeit tα . t0 ist die Mächtigkeit im Scharnier, bei  ̨α = 0"/>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Klassifikation von Falten anhand der senkrechten Mächtigkeit t</a:t>
            </a:r>
            <a:r>
              <a:rPr baseline="-5999"/>
              <a:t>α</a:t>
            </a:r>
            <a:r>
              <a:t> . t</a:t>
            </a:r>
            <a:r>
              <a:rPr baseline="-5999"/>
              <a:t>0</a:t>
            </a:r>
            <a:r>
              <a:t> ist die Mächtigkeit im Scharnier, bei  ̨α = 0</a:t>
            </a:r>
          </a:p>
        </p:txBody>
      </p:sp>
      <p:sp>
        <p:nvSpPr>
          <p:cNvPr id="318" name="Abb. 10.46"/>
          <p:cNvSpPr txBox="1"/>
          <p:nvPr/>
        </p:nvSpPr>
        <p:spPr>
          <a:xfrm>
            <a:off x="8395269" y="7968281"/>
            <a:ext cx="13612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10.46</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2" name="Image Gallery"/>
          <p:cNvGrpSpPr/>
          <p:nvPr/>
        </p:nvGrpSpPr>
        <p:grpSpPr>
          <a:xfrm>
            <a:off x="568390" y="1745855"/>
            <a:ext cx="9201705" cy="7506095"/>
            <a:chOff x="0" y="123255"/>
            <a:chExt cx="9201703" cy="7506094"/>
          </a:xfrm>
        </p:grpSpPr>
        <p:pic>
          <p:nvPicPr>
            <p:cNvPr id="320" name="Abb_10_47.png" descr="Abb_10_47.png"/>
            <p:cNvPicPr>
              <a:picLocks noChangeAspect="1"/>
            </p:cNvPicPr>
            <p:nvPr/>
          </p:nvPicPr>
          <p:blipFill>
            <a:blip r:embed="rId2">
              <a:extLst/>
            </a:blip>
            <a:srcRect l="0" t="0" r="0" b="0"/>
            <a:stretch>
              <a:fillRect/>
            </a:stretch>
          </p:blipFill>
          <p:spPr>
            <a:xfrm>
              <a:off x="0" y="123255"/>
              <a:ext cx="9201704" cy="6844108"/>
            </a:xfrm>
            <a:prstGeom prst="rect">
              <a:avLst/>
            </a:prstGeom>
            <a:ln w="12700" cap="flat">
              <a:noFill/>
              <a:miter lim="400000"/>
            </a:ln>
            <a:effectLst/>
          </p:spPr>
        </p:pic>
        <p:sp>
          <p:nvSpPr>
            <p:cNvPr id="321" name="Type to enter a caption."/>
            <p:cNvSpPr/>
            <p:nvPr/>
          </p:nvSpPr>
          <p:spPr>
            <a:xfrm>
              <a:off x="0" y="7166818"/>
              <a:ext cx="920170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23" name="Faltung einer Schicht durch Biegung:…"/>
          <p:cNvSpPr txBox="1"/>
          <p:nvPr/>
        </p:nvSpPr>
        <p:spPr>
          <a:xfrm>
            <a:off x="9770094" y="5682281"/>
            <a:ext cx="2955331"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Faltung einer Schicht durch Biegung:</a:t>
            </a:r>
          </a:p>
          <a:p>
            <a:pPr/>
            <a:r>
              <a:t>a Zwei gleich große, einander entgegengesetzte und parallel zu einer Schicht wirkende Kräftepaare erzeugen Biegemomente.</a:t>
            </a:r>
          </a:p>
          <a:p>
            <a:pPr/>
            <a:r>
              <a:t>b Eine Biegung der Schicht wird durch Lasten erzeugt, die in vier Punkten wirken. c Mögliche Kräfteverteilung, die durch lokale Biegung einer Schicht eine einfache Falte erzeugen kann</a:t>
            </a:r>
          </a:p>
        </p:txBody>
      </p:sp>
      <p:sp>
        <p:nvSpPr>
          <p:cNvPr id="324" name="Abb. 10.47"/>
          <p:cNvSpPr txBox="1"/>
          <p:nvPr/>
        </p:nvSpPr>
        <p:spPr>
          <a:xfrm>
            <a:off x="9770094" y="5313981"/>
            <a:ext cx="134257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10.47</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8390" y="1622599"/>
            <a:ext cx="11266836" cy="8078216"/>
            <a:chOff x="0" y="0"/>
            <a:chExt cx="11266834" cy="8078214"/>
          </a:xfrm>
        </p:grpSpPr>
        <p:pic>
          <p:nvPicPr>
            <p:cNvPr id="56" name="Abb_10_04.png" descr="Abb_10_04.png"/>
            <p:cNvPicPr>
              <a:picLocks noChangeAspect="1"/>
            </p:cNvPicPr>
            <p:nvPr/>
          </p:nvPicPr>
          <p:blipFill>
            <a:blip r:embed="rId2">
              <a:extLst/>
            </a:blip>
            <a:srcRect l="0" t="0" r="0" b="0"/>
            <a:stretch>
              <a:fillRect/>
            </a:stretch>
          </p:blipFill>
          <p:spPr>
            <a:xfrm>
              <a:off x="0" y="0"/>
              <a:ext cx="5869718" cy="7539483"/>
            </a:xfrm>
            <a:prstGeom prst="rect">
              <a:avLst/>
            </a:prstGeom>
            <a:ln w="12700" cap="flat">
              <a:noFill/>
              <a:miter lim="400000"/>
            </a:ln>
            <a:effectLst/>
          </p:spPr>
        </p:pic>
        <p:sp>
          <p:nvSpPr>
            <p:cNvPr id="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Grafische Darstellung der Spannungen an einem Punkt im zweidimensionalen Raum.…"/>
          <p:cNvSpPr txBox="1"/>
          <p:nvPr/>
        </p:nvSpPr>
        <p:spPr>
          <a:xfrm>
            <a:off x="8395269" y="4888730"/>
            <a:ext cx="4330156" cy="4273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Grafische Darstellung der Spannungen an einem Punkt im zweidimensionalen Raum.</a:t>
            </a:r>
          </a:p>
          <a:p>
            <a:pPr/>
            <a:r>
              <a:t>a Spannungsellipsoid;</a:t>
            </a:r>
          </a:p>
          <a:p>
            <a:pPr/>
            <a:r>
              <a:t>b Hauptspannungskomponenten und Hauptachsen des Koordinatensystems;</a:t>
            </a:r>
          </a:p>
          <a:p>
            <a:pPr/>
            <a:r>
              <a:t>c allgemeine Spannungskomponenten und Achsen des Koordinatensystems.</a:t>
            </a:r>
          </a:p>
          <a:p>
            <a:pPr/>
            <a:r>
              <a:t>Im allgemeinen Fall c sind die Spannungen in einem xz-Koordinatensystem vollständig durch die Angabe der auf die Fläche wirken- den Spannungen (Σx und Σz) oder deren Komponenten (􏰔σ</a:t>
            </a:r>
            <a:r>
              <a:rPr baseline="-5999"/>
              <a:t>xx</a:t>
            </a:r>
            <a:r>
              <a:t>, 􏰔σ</a:t>
            </a:r>
            <a:r>
              <a:rPr baseline="-5999"/>
              <a:t>xz</a:t>
            </a:r>
            <a:r>
              <a:t>, 􏰔σ</a:t>
            </a:r>
            <a:r>
              <a:rPr baseline="-5999"/>
              <a:t>zz</a:t>
            </a:r>
            <a:r>
              <a:t>, 􏰔σ</a:t>
            </a:r>
            <a:r>
              <a:rPr baseline="-5999"/>
              <a:t>zx</a:t>
            </a:r>
            <a:r>
              <a:t>) in den zwei senkrecht aufeinander stehenden Achsenebenen beschrieben. Dabei wirkt die Komponente 􏰔σ</a:t>
            </a:r>
            <a:r>
              <a:rPr baseline="-5999"/>
              <a:t>xx</a:t>
            </a:r>
            <a:r>
              <a:t> auf die x-Ebene parallel zur x-Achse, die Komponente 􏰔σ</a:t>
            </a:r>
            <a:r>
              <a:rPr baseline="-5999"/>
              <a:t>xz</a:t>
            </a:r>
            <a:r>
              <a:t> auf dieselbe Ebene, aber parallel zur z-Achse</a:t>
            </a:r>
          </a:p>
        </p:txBody>
      </p:sp>
      <p:sp>
        <p:nvSpPr>
          <p:cNvPr id="60" name="Abb. 10.4"/>
          <p:cNvSpPr txBox="1"/>
          <p:nvPr/>
        </p:nvSpPr>
        <p:spPr>
          <a:xfrm>
            <a:off x="8395269" y="4520430"/>
            <a:ext cx="121309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8" name="Image Gallery"/>
          <p:cNvGrpSpPr/>
          <p:nvPr/>
        </p:nvGrpSpPr>
        <p:grpSpPr>
          <a:xfrm>
            <a:off x="568390" y="1670579"/>
            <a:ext cx="9201705" cy="7237503"/>
            <a:chOff x="0" y="47980"/>
            <a:chExt cx="9201703" cy="7237502"/>
          </a:xfrm>
        </p:grpSpPr>
        <p:pic>
          <p:nvPicPr>
            <p:cNvPr id="326" name="Abb_10_48.png" descr="Abb_10_48.png"/>
            <p:cNvPicPr>
              <a:picLocks noChangeAspect="1"/>
            </p:cNvPicPr>
            <p:nvPr/>
          </p:nvPicPr>
          <p:blipFill>
            <a:blip r:embed="rId2">
              <a:extLst/>
            </a:blip>
            <a:srcRect l="0" t="0" r="0" b="0"/>
            <a:stretch>
              <a:fillRect/>
            </a:stretch>
          </p:blipFill>
          <p:spPr>
            <a:xfrm>
              <a:off x="0" y="47980"/>
              <a:ext cx="9201704" cy="6650790"/>
            </a:xfrm>
            <a:prstGeom prst="rect">
              <a:avLst/>
            </a:prstGeom>
            <a:ln w="12700" cap="flat">
              <a:noFill/>
              <a:miter lim="400000"/>
            </a:ln>
            <a:effectLst/>
          </p:spPr>
        </p:pic>
        <p:sp>
          <p:nvSpPr>
            <p:cNvPr id="327" name="Type to enter a caption."/>
            <p:cNvSpPr/>
            <p:nvPr/>
          </p:nvSpPr>
          <p:spPr>
            <a:xfrm>
              <a:off x="0" y="6822950"/>
              <a:ext cx="920170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29" name="Faltung einer Schicht durch Biegeknickung: Zwei gleich große, entgegengesetzte Kräfte setzen an den gegenüberliegenden Enden einer Platte an (a, b) und bewirken deren Kompression (c, d)"/>
          <p:cNvSpPr txBox="1"/>
          <p:nvPr/>
        </p:nvSpPr>
        <p:spPr>
          <a:xfrm>
            <a:off x="9770094" y="7130081"/>
            <a:ext cx="2955331"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Faltung einer Schicht durch Biegeknickung: Zwei gleich große, entgegengesetzte Kräfte setzen an den gegenüberliegenden Enden einer Platte an (a, b) und bewirken deren Kompression (c, d)</a:t>
            </a:r>
          </a:p>
        </p:txBody>
      </p:sp>
      <p:sp>
        <p:nvSpPr>
          <p:cNvPr id="330" name="Abb. 10.48"/>
          <p:cNvSpPr txBox="1"/>
          <p:nvPr/>
        </p:nvSpPr>
        <p:spPr>
          <a:xfrm>
            <a:off x="9770094" y="6761781"/>
            <a:ext cx="136769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10.48</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4" name="Image Gallery"/>
          <p:cNvGrpSpPr/>
          <p:nvPr/>
        </p:nvGrpSpPr>
        <p:grpSpPr>
          <a:xfrm>
            <a:off x="568390" y="2540835"/>
            <a:ext cx="11266836" cy="7159979"/>
            <a:chOff x="0" y="918235"/>
            <a:chExt cx="11266834" cy="7159978"/>
          </a:xfrm>
        </p:grpSpPr>
        <p:pic>
          <p:nvPicPr>
            <p:cNvPr id="332" name="Abb_10_49.png" descr="Abb_10_49.png"/>
            <p:cNvPicPr>
              <a:picLocks noChangeAspect="1"/>
            </p:cNvPicPr>
            <p:nvPr/>
          </p:nvPicPr>
          <p:blipFill>
            <a:blip r:embed="rId2">
              <a:extLst/>
            </a:blip>
            <a:srcRect l="0" t="0" r="0" b="0"/>
            <a:stretch>
              <a:fillRect/>
            </a:stretch>
          </p:blipFill>
          <p:spPr>
            <a:xfrm>
              <a:off x="0" y="918235"/>
              <a:ext cx="11266835" cy="3493212"/>
            </a:xfrm>
            <a:prstGeom prst="rect">
              <a:avLst/>
            </a:prstGeom>
            <a:ln w="12700" cap="flat">
              <a:noFill/>
              <a:miter lim="400000"/>
            </a:ln>
            <a:effectLst/>
          </p:spPr>
        </p:pic>
        <p:sp>
          <p:nvSpPr>
            <p:cNvPr id="33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35" name="Faltung durch passive Scherung:…"/>
          <p:cNvSpPr txBox="1"/>
          <p:nvPr/>
        </p:nvSpPr>
        <p:spPr>
          <a:xfrm>
            <a:off x="7949331" y="8577881"/>
            <a:ext cx="4776094"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Faltung durch passive Scherung:</a:t>
            </a:r>
          </a:p>
          <a:p>
            <a:pPr/>
            <a:r>
              <a:t>Mechanismus der heterogenen einfachen Scherung</a:t>
            </a:r>
          </a:p>
        </p:txBody>
      </p:sp>
      <p:sp>
        <p:nvSpPr>
          <p:cNvPr id="336" name="Abb. 10.49"/>
          <p:cNvSpPr txBox="1"/>
          <p:nvPr/>
        </p:nvSpPr>
        <p:spPr>
          <a:xfrm>
            <a:off x="7949331" y="8209581"/>
            <a:ext cx="13612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10.49</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0" name="Image Gallery"/>
          <p:cNvGrpSpPr/>
          <p:nvPr/>
        </p:nvGrpSpPr>
        <p:grpSpPr>
          <a:xfrm>
            <a:off x="568390" y="1985955"/>
            <a:ext cx="10681495" cy="7265995"/>
            <a:chOff x="0" y="363356"/>
            <a:chExt cx="10681493" cy="7265994"/>
          </a:xfrm>
        </p:grpSpPr>
        <p:pic>
          <p:nvPicPr>
            <p:cNvPr id="338" name="Abb_10_50.png" descr="Abb_10_50.png"/>
            <p:cNvPicPr>
              <a:picLocks noChangeAspect="1"/>
            </p:cNvPicPr>
            <p:nvPr/>
          </p:nvPicPr>
          <p:blipFill>
            <a:blip r:embed="rId2">
              <a:extLst/>
            </a:blip>
            <a:srcRect l="0" t="0" r="0" b="0"/>
            <a:stretch>
              <a:fillRect/>
            </a:stretch>
          </p:blipFill>
          <p:spPr>
            <a:xfrm>
              <a:off x="0" y="363356"/>
              <a:ext cx="10681494" cy="6363907"/>
            </a:xfrm>
            <a:prstGeom prst="rect">
              <a:avLst/>
            </a:prstGeom>
            <a:ln w="12700" cap="flat">
              <a:noFill/>
              <a:miter lim="400000"/>
            </a:ln>
            <a:effectLst/>
          </p:spPr>
        </p:pic>
        <p:sp>
          <p:nvSpPr>
            <p:cNvPr id="339" name="Type to enter a caption."/>
            <p:cNvSpPr/>
            <p:nvPr/>
          </p:nvSpPr>
          <p:spPr>
            <a:xfrm>
              <a:off x="0" y="7166818"/>
              <a:ext cx="1068149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41" name="Bildung einer Falte mit gekrümmter Faltenachse durch heterogene einfache Scherung.…"/>
          <p:cNvSpPr txBox="1"/>
          <p:nvPr/>
        </p:nvSpPr>
        <p:spPr>
          <a:xfrm>
            <a:off x="3444502" y="8577881"/>
            <a:ext cx="9280923"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Bildung einer Falte mit gekrümmter Faltenachse durch heterogene einfache Scherung.</a:t>
            </a:r>
          </a:p>
          <a:p>
            <a:pPr/>
            <a:r>
              <a:t>Die Längung der gefalteten Fläche in Versatzrichtung erzeugt eine Zungen- oder Taschenfalte</a:t>
            </a:r>
          </a:p>
        </p:txBody>
      </p:sp>
      <p:sp>
        <p:nvSpPr>
          <p:cNvPr id="342" name="Abb. 10.50"/>
          <p:cNvSpPr txBox="1"/>
          <p:nvPr/>
        </p:nvSpPr>
        <p:spPr>
          <a:xfrm>
            <a:off x="3444502" y="8209581"/>
            <a:ext cx="136189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10.50</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6" name="Image Gallery"/>
          <p:cNvGrpSpPr/>
          <p:nvPr/>
        </p:nvGrpSpPr>
        <p:grpSpPr>
          <a:xfrm>
            <a:off x="568390" y="1622599"/>
            <a:ext cx="11266836" cy="8078216"/>
            <a:chOff x="0" y="0"/>
            <a:chExt cx="11266834" cy="8078214"/>
          </a:xfrm>
        </p:grpSpPr>
        <p:pic>
          <p:nvPicPr>
            <p:cNvPr id="344" name="Abb_10_51.png" descr="Abb_10_51.png"/>
            <p:cNvPicPr>
              <a:picLocks noChangeAspect="1"/>
            </p:cNvPicPr>
            <p:nvPr/>
          </p:nvPicPr>
          <p:blipFill>
            <a:blip r:embed="rId2">
              <a:extLst/>
            </a:blip>
            <a:srcRect l="0" t="0" r="0" b="0"/>
            <a:stretch>
              <a:fillRect/>
            </a:stretch>
          </p:blipFill>
          <p:spPr>
            <a:xfrm>
              <a:off x="0" y="0"/>
              <a:ext cx="8554571" cy="7539483"/>
            </a:xfrm>
            <a:prstGeom prst="rect">
              <a:avLst/>
            </a:prstGeom>
            <a:ln w="12700" cap="flat">
              <a:noFill/>
              <a:miter lim="400000"/>
            </a:ln>
            <a:effectLst/>
          </p:spPr>
        </p:pic>
        <p:sp>
          <p:nvSpPr>
            <p:cNvPr id="34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47" name="Faltung durch homogene Plättung senkrecht zur Achsenfläche.…"/>
          <p:cNvSpPr txBox="1"/>
          <p:nvPr/>
        </p:nvSpPr>
        <p:spPr>
          <a:xfrm>
            <a:off x="9341122" y="6888781"/>
            <a:ext cx="3384303"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Faltung durch homogene Plättung senkrecht zur Achsenfläche.</a:t>
            </a:r>
          </a:p>
          <a:p>
            <a:pPr/>
            <a:r>
              <a:t>a Eine Falte der Klasse 1B wird zur Falte der Klasse 1C.</a:t>
            </a:r>
          </a:p>
          <a:p>
            <a:pPr/>
            <a:r>
              <a:t>b Eine Falte der Klasse 2 bleibt Klasse 2. Die Schichtmächtigkeit in der Faltenachse nimmt zu, während sie im Rest der Falte konstant bleibt</a:t>
            </a:r>
          </a:p>
        </p:txBody>
      </p:sp>
      <p:sp>
        <p:nvSpPr>
          <p:cNvPr id="348" name="Abb. 10.51"/>
          <p:cNvSpPr txBox="1"/>
          <p:nvPr/>
        </p:nvSpPr>
        <p:spPr>
          <a:xfrm>
            <a:off x="9341122" y="6520481"/>
            <a:ext cx="131355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10.51</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2" name="Image Gallery"/>
          <p:cNvGrpSpPr/>
          <p:nvPr/>
        </p:nvGrpSpPr>
        <p:grpSpPr>
          <a:xfrm>
            <a:off x="568390" y="1622599"/>
            <a:ext cx="11266836" cy="8078216"/>
            <a:chOff x="0" y="0"/>
            <a:chExt cx="11266834" cy="8078214"/>
          </a:xfrm>
        </p:grpSpPr>
        <p:pic>
          <p:nvPicPr>
            <p:cNvPr id="350" name="Abb_10_52.png" descr="Abb_10_52.png"/>
            <p:cNvPicPr>
              <a:picLocks noChangeAspect="1"/>
            </p:cNvPicPr>
            <p:nvPr/>
          </p:nvPicPr>
          <p:blipFill>
            <a:blip r:embed="rId2">
              <a:extLst/>
            </a:blip>
            <a:srcRect l="0" t="0" r="0" b="0"/>
            <a:stretch>
              <a:fillRect/>
            </a:stretch>
          </p:blipFill>
          <p:spPr>
            <a:xfrm>
              <a:off x="0" y="0"/>
              <a:ext cx="8216611" cy="7539483"/>
            </a:xfrm>
            <a:prstGeom prst="rect">
              <a:avLst/>
            </a:prstGeom>
            <a:ln w="12700" cap="flat">
              <a:noFill/>
              <a:miter lim="400000"/>
            </a:ln>
            <a:effectLst/>
          </p:spPr>
        </p:pic>
        <p:sp>
          <p:nvSpPr>
            <p:cNvPr id="3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53" name="Morphologische Klassifikation von Schieferungen und Foliationen.…"/>
          <p:cNvSpPr txBox="1"/>
          <p:nvPr/>
        </p:nvSpPr>
        <p:spPr>
          <a:xfrm>
            <a:off x="8801669" y="3751881"/>
            <a:ext cx="3923756"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Morphologische Klassifikation von Schieferungen und Foliationen.</a:t>
            </a:r>
          </a:p>
          <a:p>
            <a:pPr/>
            <a:r>
              <a:t>a weitständige Schieferungen oder Foliationen. Die stylolithischen Schieferungen (in Kalksteinen) oder die netzwerkartigen Schieferungen (in Sandsteinen) liegen im Allgemeinen recht weit auseinander und können sich zu glatten Schieferungen entwickeln. Penetrative Schieferungen treten vor allem in feinkörnigeren Gesteinen auf und können rau oder glatt sein, erstere können sich zudem zu glatten Schieferungen entwickeln. Alle weitständigen Schieferungs- und Foliationsflächen (S) liegen zwischen nicht deformierten Domänen (M), die als Mikrolithone bezeichnet werden.</a:t>
            </a:r>
          </a:p>
          <a:p>
            <a:pPr/>
            <a:r>
              <a:t>b Beispiel für den Bildungsprozess einer Fließschieferung in einem pelitischen Sediment durch Drucklösung und Fällung. (Nach Fossen 2010)</a:t>
            </a:r>
          </a:p>
        </p:txBody>
      </p:sp>
      <p:sp>
        <p:nvSpPr>
          <p:cNvPr id="354" name="Abb. 10.52"/>
          <p:cNvSpPr txBox="1"/>
          <p:nvPr/>
        </p:nvSpPr>
        <p:spPr>
          <a:xfrm>
            <a:off x="8801669" y="3383581"/>
            <a:ext cx="134481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10.52</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8" name="Image Gallery"/>
          <p:cNvGrpSpPr/>
          <p:nvPr/>
        </p:nvGrpSpPr>
        <p:grpSpPr>
          <a:xfrm>
            <a:off x="568390" y="1979622"/>
            <a:ext cx="11266836" cy="7721193"/>
            <a:chOff x="0" y="357023"/>
            <a:chExt cx="11266834" cy="7721191"/>
          </a:xfrm>
        </p:grpSpPr>
        <p:pic>
          <p:nvPicPr>
            <p:cNvPr id="356" name="Abb_10_53.png" descr="Abb_10_53.png"/>
            <p:cNvPicPr>
              <a:picLocks noChangeAspect="1"/>
            </p:cNvPicPr>
            <p:nvPr/>
          </p:nvPicPr>
          <p:blipFill>
            <a:blip r:embed="rId2">
              <a:extLst/>
            </a:blip>
            <a:srcRect l="0" t="0" r="0" b="0"/>
            <a:stretch>
              <a:fillRect/>
            </a:stretch>
          </p:blipFill>
          <p:spPr>
            <a:xfrm>
              <a:off x="0" y="357023"/>
              <a:ext cx="11266835" cy="3412719"/>
            </a:xfrm>
            <a:prstGeom prst="rect">
              <a:avLst/>
            </a:prstGeom>
            <a:ln w="12700" cap="flat">
              <a:noFill/>
              <a:miter lim="400000"/>
            </a:ln>
            <a:effectLst/>
          </p:spPr>
        </p:pic>
        <p:sp>
          <p:nvSpPr>
            <p:cNvPr id="3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59" name="Bildung einer Runzelschieferung durch Verkürzung (nach Gray 1979)"/>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Bildung einer Runzelschieferung durch Verkürzung (nach Gray 1979)</a:t>
            </a:r>
          </a:p>
        </p:txBody>
      </p:sp>
      <p:sp>
        <p:nvSpPr>
          <p:cNvPr id="360" name="Abb. 10.53"/>
          <p:cNvSpPr txBox="1"/>
          <p:nvPr/>
        </p:nvSpPr>
        <p:spPr>
          <a:xfrm>
            <a:off x="8395269" y="8209581"/>
            <a:ext cx="134436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10.53</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4" name="Image Gallery"/>
          <p:cNvGrpSpPr/>
          <p:nvPr/>
        </p:nvGrpSpPr>
        <p:grpSpPr>
          <a:xfrm>
            <a:off x="568390" y="2103592"/>
            <a:ext cx="11266836" cy="7597223"/>
            <a:chOff x="0" y="480993"/>
            <a:chExt cx="11266834" cy="7597221"/>
          </a:xfrm>
        </p:grpSpPr>
        <p:pic>
          <p:nvPicPr>
            <p:cNvPr id="362" name="Abb_10_54.png" descr="Abb_10_54.png"/>
            <p:cNvPicPr>
              <a:picLocks noChangeAspect="1"/>
            </p:cNvPicPr>
            <p:nvPr/>
          </p:nvPicPr>
          <p:blipFill>
            <a:blip r:embed="rId2">
              <a:extLst/>
            </a:blip>
            <a:srcRect l="0" t="0" r="0" b="0"/>
            <a:stretch>
              <a:fillRect/>
            </a:stretch>
          </p:blipFill>
          <p:spPr>
            <a:xfrm>
              <a:off x="0" y="480993"/>
              <a:ext cx="11266835" cy="3554897"/>
            </a:xfrm>
            <a:prstGeom prst="rect">
              <a:avLst/>
            </a:prstGeom>
            <a:ln w="12700" cap="flat">
              <a:noFill/>
              <a:miter lim="400000"/>
            </a:ln>
            <a:effectLst/>
          </p:spPr>
        </p:pic>
        <p:sp>
          <p:nvSpPr>
            <p:cNvPr id="3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65" name="Zwei Beispiele für Strukturlineationen.…"/>
          <p:cNvSpPr txBox="1"/>
          <p:nvPr/>
        </p:nvSpPr>
        <p:spPr>
          <a:xfrm>
            <a:off x="1708005" y="7371381"/>
            <a:ext cx="11017420"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Zwei Beispiele für Strukturlineationen.</a:t>
            </a:r>
          </a:p>
          <a:p>
            <a:pPr/>
            <a:r>
              <a:t>a Streckungslineationen, markiert durch ellipsenförmige Quarzkiesel. Die Orientierung der Streckungslineationen ist nur auf den Flächen sichtbar, die die x-Achse des Verformungsellipsoids enthalten.</a:t>
            </a:r>
          </a:p>
          <a:p>
            <a:pPr/>
            <a:r>
              <a:t>b Da sich zwei beliebige Ebenen in einer Linie schneiden, können in den meisten Gesteinen Intersektionslinien zwischen Schichtung S0 und Schieferung S1 gefunden werden. Die Spur von S1 auf S0 und die Spur von S0 auf S1 bilden parallele Intersektionslineationen.</a:t>
            </a:r>
          </a:p>
          <a:p>
            <a:pPr/>
            <a:r>
              <a:t>(Nach Twiss und Moores 1992)</a:t>
            </a:r>
          </a:p>
        </p:txBody>
      </p:sp>
      <p:sp>
        <p:nvSpPr>
          <p:cNvPr id="366" name="Abb. 10.54"/>
          <p:cNvSpPr txBox="1"/>
          <p:nvPr/>
        </p:nvSpPr>
        <p:spPr>
          <a:xfrm>
            <a:off x="1708005" y="7003081"/>
            <a:ext cx="135005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10.54</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0" name="Image Gallery"/>
          <p:cNvGrpSpPr/>
          <p:nvPr/>
        </p:nvGrpSpPr>
        <p:grpSpPr>
          <a:xfrm>
            <a:off x="568390" y="1622599"/>
            <a:ext cx="11266836" cy="8078216"/>
            <a:chOff x="0" y="0"/>
            <a:chExt cx="11266834" cy="8078214"/>
          </a:xfrm>
        </p:grpSpPr>
        <p:pic>
          <p:nvPicPr>
            <p:cNvPr id="368" name="Abb_10_55.png" descr="Abb_10_55.png"/>
            <p:cNvPicPr>
              <a:picLocks noChangeAspect="1"/>
            </p:cNvPicPr>
            <p:nvPr/>
          </p:nvPicPr>
          <p:blipFill>
            <a:blip r:embed="rId2">
              <a:extLst/>
            </a:blip>
            <a:srcRect l="0" t="0" r="0" b="0"/>
            <a:stretch>
              <a:fillRect/>
            </a:stretch>
          </p:blipFill>
          <p:spPr>
            <a:xfrm>
              <a:off x="0" y="0"/>
              <a:ext cx="8020174" cy="7539483"/>
            </a:xfrm>
            <a:prstGeom prst="rect">
              <a:avLst/>
            </a:prstGeom>
            <a:ln w="12700" cap="flat">
              <a:noFill/>
              <a:miter lim="400000"/>
            </a:ln>
            <a:effectLst/>
          </p:spPr>
        </p:pic>
        <p:sp>
          <p:nvSpPr>
            <p:cNvPr id="3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71" name="Das Flinn-Diagramm:…"/>
          <p:cNvSpPr txBox="1"/>
          <p:nvPr/>
        </p:nvSpPr>
        <p:spPr>
          <a:xfrm>
            <a:off x="9112658" y="8095281"/>
            <a:ext cx="3612767"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Flinn-Diagramm:</a:t>
            </a:r>
          </a:p>
          <a:p>
            <a:pPr/>
            <a:r>
              <a:t>grafische Darstellung der verschiedenen Formen des Verformungsellipsoids</a:t>
            </a:r>
          </a:p>
        </p:txBody>
      </p:sp>
      <p:sp>
        <p:nvSpPr>
          <p:cNvPr id="372" name="Abb. 10.55"/>
          <p:cNvSpPr txBox="1"/>
          <p:nvPr/>
        </p:nvSpPr>
        <p:spPr>
          <a:xfrm>
            <a:off x="9112658" y="7726981"/>
            <a:ext cx="133856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10.55</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6" name="Image Gallery"/>
          <p:cNvGrpSpPr/>
          <p:nvPr/>
        </p:nvGrpSpPr>
        <p:grpSpPr>
          <a:xfrm>
            <a:off x="568390" y="2012290"/>
            <a:ext cx="11266836" cy="7688525"/>
            <a:chOff x="0" y="389690"/>
            <a:chExt cx="11266834" cy="7688523"/>
          </a:xfrm>
        </p:grpSpPr>
        <p:pic>
          <p:nvPicPr>
            <p:cNvPr id="374" name="Abb_10_56.png" descr="Abb_10_56.png"/>
            <p:cNvPicPr>
              <a:picLocks noChangeAspect="1"/>
            </p:cNvPicPr>
            <p:nvPr/>
          </p:nvPicPr>
          <p:blipFill>
            <a:blip r:embed="rId2">
              <a:extLst/>
            </a:blip>
            <a:srcRect l="0" t="0" r="0" b="0"/>
            <a:stretch>
              <a:fillRect/>
            </a:stretch>
          </p:blipFill>
          <p:spPr>
            <a:xfrm>
              <a:off x="0" y="389690"/>
              <a:ext cx="11266835" cy="6760102"/>
            </a:xfrm>
            <a:prstGeom prst="rect">
              <a:avLst/>
            </a:prstGeom>
            <a:ln w="12700" cap="flat">
              <a:noFill/>
              <a:miter lim="400000"/>
            </a:ln>
            <a:effectLst/>
          </p:spPr>
        </p:pic>
        <p:sp>
          <p:nvSpPr>
            <p:cNvPr id="3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77" name="Verhältnis zwischen Scherebene und Strukturen in einem Gestein. In Scherzonen scheint die Schieferung parallel zur Scherebene orientiert zu sein, tatsächlich bleibt aber zwischen beiden immer ein kleiner Winkel 􏰃 bestehen. (Nach Burg 1999; Gautier, pers"/>
          <p:cNvSpPr txBox="1"/>
          <p:nvPr/>
        </p:nvSpPr>
        <p:spPr>
          <a:xfrm>
            <a:off x="8395269" y="7348164"/>
            <a:ext cx="4330156" cy="1813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Verhältnis zwischen Scherebene und Strukturen in einem Gestein. In Scherzonen scheint die Schieferung parallel zur Scherebene orientiert zu sein, tatsächlich bleibt aber zwischen beiden immer ein kleiner Winkel 􏰃 bestehen. (Nach Burg 1999; Gautier, pers. Mitt.)</a:t>
            </a:r>
          </a:p>
        </p:txBody>
      </p:sp>
      <p:sp>
        <p:nvSpPr>
          <p:cNvPr id="378" name="Abb. 10.5+6"/>
          <p:cNvSpPr txBox="1"/>
          <p:nvPr/>
        </p:nvSpPr>
        <p:spPr>
          <a:xfrm>
            <a:off x="8395269" y="6979864"/>
            <a:ext cx="151045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10.5+6</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2" name="Image Gallery"/>
          <p:cNvGrpSpPr/>
          <p:nvPr/>
        </p:nvGrpSpPr>
        <p:grpSpPr>
          <a:xfrm>
            <a:off x="568390" y="2048881"/>
            <a:ext cx="11266836" cy="7651933"/>
            <a:chOff x="0" y="426281"/>
            <a:chExt cx="11266834" cy="7651933"/>
          </a:xfrm>
        </p:grpSpPr>
        <p:pic>
          <p:nvPicPr>
            <p:cNvPr id="380" name="Abb_10_57.png" descr="Abb_10_57.png"/>
            <p:cNvPicPr>
              <a:picLocks noChangeAspect="1"/>
            </p:cNvPicPr>
            <p:nvPr/>
          </p:nvPicPr>
          <p:blipFill>
            <a:blip r:embed="rId2">
              <a:extLst/>
            </a:blip>
            <a:srcRect l="0" t="0" r="0" b="0"/>
            <a:stretch>
              <a:fillRect/>
            </a:stretch>
          </p:blipFill>
          <p:spPr>
            <a:xfrm>
              <a:off x="0" y="426281"/>
              <a:ext cx="11266835" cy="3613520"/>
            </a:xfrm>
            <a:prstGeom prst="rect">
              <a:avLst/>
            </a:prstGeom>
            <a:ln w="12700" cap="flat">
              <a:noFill/>
              <a:miter lim="400000"/>
            </a:ln>
            <a:effectLst/>
          </p:spPr>
        </p:pic>
        <p:sp>
          <p:nvSpPr>
            <p:cNvPr id="38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83" name="Einige Beispiele für Strukturen heterogener Verformung"/>
          <p:cNvSpPr txBox="1"/>
          <p:nvPr/>
        </p:nvSpPr>
        <p:spPr>
          <a:xfrm>
            <a:off x="8753964" y="8577881"/>
            <a:ext cx="3971461"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Einige Beispiele für Strukturen heterogener Verformung</a:t>
            </a:r>
          </a:p>
        </p:txBody>
      </p:sp>
      <p:sp>
        <p:nvSpPr>
          <p:cNvPr id="384" name="Abb. 10.57"/>
          <p:cNvSpPr txBox="1"/>
          <p:nvPr/>
        </p:nvSpPr>
        <p:spPr>
          <a:xfrm>
            <a:off x="8753964" y="8209581"/>
            <a:ext cx="133108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10.57</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68390" y="1622599"/>
            <a:ext cx="11266836" cy="8078216"/>
            <a:chOff x="0" y="0"/>
            <a:chExt cx="11266834" cy="8078214"/>
          </a:xfrm>
        </p:grpSpPr>
        <p:pic>
          <p:nvPicPr>
            <p:cNvPr id="62" name="Abb_10_05.png" descr="Abb_10_05.png"/>
            <p:cNvPicPr>
              <a:picLocks noChangeAspect="1"/>
            </p:cNvPicPr>
            <p:nvPr/>
          </p:nvPicPr>
          <p:blipFill>
            <a:blip r:embed="rId2">
              <a:extLst/>
            </a:blip>
            <a:srcRect l="0" t="0" r="0" b="0"/>
            <a:stretch>
              <a:fillRect/>
            </a:stretch>
          </p:blipFill>
          <p:spPr>
            <a:xfrm>
              <a:off x="0" y="0"/>
              <a:ext cx="3832352" cy="7539483"/>
            </a:xfrm>
            <a:prstGeom prst="rect">
              <a:avLst/>
            </a:prstGeom>
            <a:ln w="12700" cap="flat">
              <a:noFill/>
              <a:miter lim="400000"/>
            </a:ln>
            <a:effectLst/>
          </p:spPr>
        </p:pic>
        <p:sp>
          <p:nvSpPr>
            <p:cNvPr id="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Darstellung von Spannungen im dreidimensionalen Raum.…"/>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Darstellung von Spannungen im dreidimensionalen Raum.</a:t>
            </a:r>
          </a:p>
          <a:p>
            <a:pPr/>
            <a:r>
              <a:t>a Spannungsellipsoid;</a:t>
            </a:r>
          </a:p>
          <a:p>
            <a:pPr/>
            <a:r>
              <a:t>b Hauptspannungskomponenten;</a:t>
            </a:r>
          </a:p>
          <a:p>
            <a:pPr/>
            <a:r>
              <a:t>c allgemeine Spannungskomponenten</a:t>
            </a:r>
          </a:p>
        </p:txBody>
      </p:sp>
      <p:sp>
        <p:nvSpPr>
          <p:cNvPr id="66" name="Abb. 10.5"/>
          <p:cNvSpPr txBox="1"/>
          <p:nvPr/>
        </p:nvSpPr>
        <p:spPr>
          <a:xfrm>
            <a:off x="8395269" y="7485681"/>
            <a:ext cx="120160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8" name="Image Gallery"/>
          <p:cNvGrpSpPr/>
          <p:nvPr/>
        </p:nvGrpSpPr>
        <p:grpSpPr>
          <a:xfrm>
            <a:off x="568390" y="2177915"/>
            <a:ext cx="11266836" cy="7522899"/>
            <a:chOff x="0" y="555315"/>
            <a:chExt cx="11266834" cy="7522899"/>
          </a:xfrm>
        </p:grpSpPr>
        <p:pic>
          <p:nvPicPr>
            <p:cNvPr id="386" name="Abb_10_58.png" descr="Abb_10_58.png"/>
            <p:cNvPicPr>
              <a:picLocks noChangeAspect="1"/>
            </p:cNvPicPr>
            <p:nvPr/>
          </p:nvPicPr>
          <p:blipFill>
            <a:blip r:embed="rId2">
              <a:extLst/>
            </a:blip>
            <a:srcRect l="0" t="0" r="0" b="0"/>
            <a:stretch>
              <a:fillRect/>
            </a:stretch>
          </p:blipFill>
          <p:spPr>
            <a:xfrm>
              <a:off x="0" y="555315"/>
              <a:ext cx="11266835" cy="3214427"/>
            </a:xfrm>
            <a:prstGeom prst="rect">
              <a:avLst/>
            </a:prstGeom>
            <a:ln w="12700" cap="flat">
              <a:noFill/>
              <a:miter lim="400000"/>
            </a:ln>
            <a:effectLst/>
          </p:spPr>
        </p:pic>
        <p:sp>
          <p:nvSpPr>
            <p:cNvPr id="3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89" name="Entwicklung von Druckschatten in Zusammenhang mit der Art der Verformung"/>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Entwicklung von Druckschatten in Zusammenhang mit der Art der Verformung</a:t>
            </a:r>
          </a:p>
        </p:txBody>
      </p:sp>
      <p:sp>
        <p:nvSpPr>
          <p:cNvPr id="390" name="Abb. 10.58"/>
          <p:cNvSpPr txBox="1"/>
          <p:nvPr/>
        </p:nvSpPr>
        <p:spPr>
          <a:xfrm>
            <a:off x="8395269" y="8209581"/>
            <a:ext cx="135619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10.58</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4" name="Image Gallery"/>
          <p:cNvGrpSpPr/>
          <p:nvPr/>
        </p:nvGrpSpPr>
        <p:grpSpPr>
          <a:xfrm>
            <a:off x="568390" y="1988891"/>
            <a:ext cx="11266836" cy="7711924"/>
            <a:chOff x="0" y="366291"/>
            <a:chExt cx="11266834" cy="7711922"/>
          </a:xfrm>
        </p:grpSpPr>
        <p:pic>
          <p:nvPicPr>
            <p:cNvPr id="392" name="Abb_10_59.png" descr="Abb_10_59.png"/>
            <p:cNvPicPr>
              <a:picLocks noChangeAspect="1"/>
            </p:cNvPicPr>
            <p:nvPr/>
          </p:nvPicPr>
          <p:blipFill>
            <a:blip r:embed="rId2">
              <a:extLst/>
            </a:blip>
            <a:srcRect l="0" t="0" r="0" b="0"/>
            <a:stretch>
              <a:fillRect/>
            </a:stretch>
          </p:blipFill>
          <p:spPr>
            <a:xfrm>
              <a:off x="0" y="366291"/>
              <a:ext cx="11266835" cy="3987500"/>
            </a:xfrm>
            <a:prstGeom prst="rect">
              <a:avLst/>
            </a:prstGeom>
            <a:ln w="12700" cap="flat">
              <a:noFill/>
              <a:miter lim="400000"/>
            </a:ln>
            <a:effectLst/>
          </p:spPr>
        </p:pic>
        <p:sp>
          <p:nvSpPr>
            <p:cNvPr id="3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95" name="Rotation und Wachstum eines Porphyroblasten (nach Ghosh 1993)"/>
          <p:cNvSpPr txBox="1"/>
          <p:nvPr/>
        </p:nvSpPr>
        <p:spPr>
          <a:xfrm>
            <a:off x="8184628" y="8577881"/>
            <a:ext cx="4540797"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Rotation und Wachstum eines Porphyroblasten (nach Ghosh 1993)</a:t>
            </a:r>
          </a:p>
        </p:txBody>
      </p:sp>
      <p:sp>
        <p:nvSpPr>
          <p:cNvPr id="396" name="Abb. 10,59"/>
          <p:cNvSpPr txBox="1"/>
          <p:nvPr/>
        </p:nvSpPr>
        <p:spPr>
          <a:xfrm>
            <a:off x="8184628" y="8209581"/>
            <a:ext cx="13497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10,59</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0" name="Image Gallery"/>
          <p:cNvGrpSpPr/>
          <p:nvPr/>
        </p:nvGrpSpPr>
        <p:grpSpPr>
          <a:xfrm>
            <a:off x="568390" y="1622599"/>
            <a:ext cx="11266836" cy="8078216"/>
            <a:chOff x="0" y="0"/>
            <a:chExt cx="11266834" cy="8078214"/>
          </a:xfrm>
        </p:grpSpPr>
        <p:pic>
          <p:nvPicPr>
            <p:cNvPr id="398" name="Abb_10_60.png" descr="Abb_10_60.png"/>
            <p:cNvPicPr>
              <a:picLocks noChangeAspect="1"/>
            </p:cNvPicPr>
            <p:nvPr/>
          </p:nvPicPr>
          <p:blipFill>
            <a:blip r:embed="rId2">
              <a:extLst/>
            </a:blip>
            <a:srcRect l="0" t="0" r="0" b="0"/>
            <a:stretch>
              <a:fillRect/>
            </a:stretch>
          </p:blipFill>
          <p:spPr>
            <a:xfrm>
              <a:off x="0" y="0"/>
              <a:ext cx="11266835" cy="6115304"/>
            </a:xfrm>
            <a:prstGeom prst="rect">
              <a:avLst/>
            </a:prstGeom>
            <a:ln w="12700" cap="flat">
              <a:noFill/>
              <a:miter lim="400000"/>
            </a:ln>
            <a:effectLst/>
          </p:spPr>
        </p:pic>
        <p:sp>
          <p:nvSpPr>
            <p:cNvPr id="3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01" name="Schersinnindikatoren von Porphyroklasten mit Kern-Mantel-Struktur. Der Klast bildet den rigiden Kern. Der leichter deformierbare Mantel besteht aus der rekristallisierten Zone im Druckschatten des Klasten. (Nach Passchier 1994)"/>
          <p:cNvSpPr txBox="1"/>
          <p:nvPr/>
        </p:nvSpPr>
        <p:spPr>
          <a:xfrm>
            <a:off x="7728761" y="7853981"/>
            <a:ext cx="499666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Schersinnindikatoren von Porphyroklasten mit Kern-Mantel-Struktur. Der Klast bildet den rigiden Kern. Der leichter deformierbare Mantel besteht aus der rekristallisierten Zone im Druckschatten des Klasten. (Nach Passchier 1994)</a:t>
            </a:r>
          </a:p>
        </p:txBody>
      </p:sp>
      <p:sp>
        <p:nvSpPr>
          <p:cNvPr id="402" name="Abb. 10.60"/>
          <p:cNvSpPr txBox="1"/>
          <p:nvPr/>
        </p:nvSpPr>
        <p:spPr>
          <a:xfrm>
            <a:off x="7728761" y="7485681"/>
            <a:ext cx="137305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10.60</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8" name="Group"/>
          <p:cNvGrpSpPr/>
          <p:nvPr/>
        </p:nvGrpSpPr>
        <p:grpSpPr>
          <a:xfrm>
            <a:off x="718321" y="1740230"/>
            <a:ext cx="11568158" cy="7227717"/>
            <a:chOff x="0" y="0"/>
            <a:chExt cx="11568157" cy="7227715"/>
          </a:xfrm>
        </p:grpSpPr>
        <p:pic>
          <p:nvPicPr>
            <p:cNvPr id="404" name="Foto 1.ai" descr="Foto 1.ai"/>
            <p:cNvPicPr>
              <a:picLocks noChangeAspect="1"/>
            </p:cNvPicPr>
            <p:nvPr/>
          </p:nvPicPr>
          <p:blipFill>
            <a:blip r:embed="rId2">
              <a:extLst/>
            </a:blip>
            <a:stretch>
              <a:fillRect/>
            </a:stretch>
          </p:blipFill>
          <p:spPr>
            <a:xfrm>
              <a:off x="0" y="20"/>
              <a:ext cx="5565175" cy="3430994"/>
            </a:xfrm>
            <a:prstGeom prst="rect">
              <a:avLst/>
            </a:prstGeom>
            <a:ln w="12700" cap="flat">
              <a:noFill/>
              <a:miter lim="400000"/>
            </a:ln>
            <a:effectLst/>
          </p:spPr>
        </p:pic>
        <p:pic>
          <p:nvPicPr>
            <p:cNvPr id="405" name="Foto 2.ai" descr="Foto 2.ai"/>
            <p:cNvPicPr>
              <a:picLocks noChangeAspect="1"/>
            </p:cNvPicPr>
            <p:nvPr/>
          </p:nvPicPr>
          <p:blipFill>
            <a:blip r:embed="rId3">
              <a:extLst/>
            </a:blip>
            <a:stretch>
              <a:fillRect/>
            </a:stretch>
          </p:blipFill>
          <p:spPr>
            <a:xfrm>
              <a:off x="6003003" y="0"/>
              <a:ext cx="5565155" cy="3431035"/>
            </a:xfrm>
            <a:prstGeom prst="rect">
              <a:avLst/>
            </a:prstGeom>
            <a:ln w="12700" cap="flat">
              <a:noFill/>
              <a:miter lim="400000"/>
            </a:ln>
            <a:effectLst/>
          </p:spPr>
        </p:pic>
        <p:pic>
          <p:nvPicPr>
            <p:cNvPr id="406" name="Foto 3.ai" descr="Foto 3.ai"/>
            <p:cNvPicPr>
              <a:picLocks noChangeAspect="1"/>
            </p:cNvPicPr>
            <p:nvPr/>
          </p:nvPicPr>
          <p:blipFill>
            <a:blip r:embed="rId4">
              <a:extLst/>
            </a:blip>
            <a:stretch>
              <a:fillRect/>
            </a:stretch>
          </p:blipFill>
          <p:spPr>
            <a:xfrm>
              <a:off x="0" y="3772255"/>
              <a:ext cx="5565196" cy="3455461"/>
            </a:xfrm>
            <a:prstGeom prst="rect">
              <a:avLst/>
            </a:prstGeom>
            <a:ln w="12700" cap="flat">
              <a:noFill/>
              <a:miter lim="400000"/>
            </a:ln>
            <a:effectLst/>
          </p:spPr>
        </p:pic>
        <p:pic>
          <p:nvPicPr>
            <p:cNvPr id="407" name="Foto 4.ai" descr="Foto 4.ai"/>
            <p:cNvPicPr>
              <a:picLocks noChangeAspect="1"/>
            </p:cNvPicPr>
            <p:nvPr/>
          </p:nvPicPr>
          <p:blipFill>
            <a:blip r:embed="rId5">
              <a:extLst/>
            </a:blip>
            <a:stretch>
              <a:fillRect/>
            </a:stretch>
          </p:blipFill>
          <p:spPr>
            <a:xfrm>
              <a:off x="6003003" y="3772234"/>
              <a:ext cx="5565155" cy="3455482"/>
            </a:xfrm>
            <a:prstGeom prst="rect">
              <a:avLst/>
            </a:prstGeom>
            <a:ln w="12700" cap="flat">
              <a:noFill/>
              <a:miter lim="400000"/>
            </a:ln>
            <a:effectLst/>
          </p:spPr>
        </p:pic>
      </p:grpSp>
      <p:sp>
        <p:nvSpPr>
          <p:cNvPr id="409" name="Abb. 10.61"/>
          <p:cNvSpPr txBox="1"/>
          <p:nvPr/>
        </p:nvSpPr>
        <p:spPr>
          <a:xfrm>
            <a:off x="589813" y="8915095"/>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10.61</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1 Kalkmergelige Serie des Oberjura (Tithonium), zu einer nach Norden überkippten Antiklinale gefaltet. Die Falten- achse verläuft Ost-West. Saint-Julien-en-Beauchêne, Provenzalische Alpen, Frankreich.…"/>
          <p:cNvSpPr txBox="1"/>
          <p:nvPr/>
        </p:nvSpPr>
        <p:spPr>
          <a:xfrm>
            <a:off x="671313" y="3459782"/>
            <a:ext cx="11447364"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1 Kalkmergelige Serie des Oberjura (Tithonium), zu einer nach Norden überkippten Antiklinale gefaltet. Die Falten- achse verläuft Ost-West. Saint-Julien-en-Beauchêne, Provenzalische Alpen, Frankreich.</a:t>
            </a:r>
          </a:p>
          <a:p>
            <a:pPr/>
          </a:p>
          <a:p>
            <a:pPr/>
            <a:r>
              <a:t>2 Verwerfungsfalte. Überkippte Antiklinale in den Kalkmergeln des unteren Lias (Sinemurium?) am Mont Joly. Der zwischen dem Arly-Tal (Megève) und dem Montjoie-Tal (Les Contamines) liegende Mont Joly besteht aus einer rund 1000 m mächtigen Sedimentabfolge liassischen Alters, die zum Faziesraum des Dauphinois gehört. Die Schichten sind zu überkippten bis liegenden Falten in der Größenordnung einiger zehn bis Hundert Meter verformt. Der überkippte Schenkel ist mehr oder weniger ausgedünnt. Ostseite des Mont Joly, Les Contamines-Montjoie, Haute-Savoie, Franreich.</a:t>
            </a:r>
          </a:p>
          <a:p>
            <a:pPr/>
          </a:p>
          <a:p>
            <a:pPr/>
            <a:r>
              <a:t>3 Zwei Faltungsphasen in einem sehr feinkörnigen Au- gengneis. Flattraket, Norwegen.</a:t>
            </a:r>
          </a:p>
          <a:p>
            <a:pPr/>
          </a:p>
          <a:p>
            <a:pPr/>
            <a:r>
              <a:t>4 Stylolithen in jurassischen Kalken des Hohen Atlas, Marok- ko.</a:t>
            </a:r>
          </a:p>
        </p:txBody>
      </p:sp>
      <p:sp>
        <p:nvSpPr>
          <p:cNvPr id="412" name="Abb. 10.61"/>
          <p:cNvSpPr txBox="1"/>
          <p:nvPr/>
        </p:nvSpPr>
        <p:spPr>
          <a:xfrm>
            <a:off x="671313" y="3091482"/>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10.61</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Abb. 10.61"/>
          <p:cNvSpPr txBox="1"/>
          <p:nvPr/>
        </p:nvSpPr>
        <p:spPr>
          <a:xfrm>
            <a:off x="589813" y="8915095"/>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10.61</a:t>
            </a:r>
          </a:p>
        </p:txBody>
      </p:sp>
      <p:grpSp>
        <p:nvGrpSpPr>
          <p:cNvPr id="420" name="Group"/>
          <p:cNvGrpSpPr/>
          <p:nvPr/>
        </p:nvGrpSpPr>
        <p:grpSpPr>
          <a:xfrm>
            <a:off x="589813" y="1801160"/>
            <a:ext cx="12135612" cy="5703734"/>
            <a:chOff x="0" y="0"/>
            <a:chExt cx="12135610" cy="5703732"/>
          </a:xfrm>
        </p:grpSpPr>
        <p:pic>
          <p:nvPicPr>
            <p:cNvPr id="415" name="Foto 6.ai" descr="Foto 6.ai"/>
            <p:cNvPicPr>
              <a:picLocks noChangeAspect="1"/>
            </p:cNvPicPr>
            <p:nvPr/>
          </p:nvPicPr>
          <p:blipFill>
            <a:blip r:embed="rId2">
              <a:extLst/>
            </a:blip>
            <a:stretch>
              <a:fillRect/>
            </a:stretch>
          </p:blipFill>
          <p:spPr>
            <a:xfrm>
              <a:off x="4179195" y="0"/>
              <a:ext cx="3824126" cy="2708918"/>
            </a:xfrm>
            <a:prstGeom prst="rect">
              <a:avLst/>
            </a:prstGeom>
            <a:ln w="12700" cap="flat">
              <a:noFill/>
              <a:miter lim="400000"/>
            </a:ln>
            <a:effectLst/>
          </p:spPr>
        </p:pic>
        <p:pic>
          <p:nvPicPr>
            <p:cNvPr id="416" name="Foto 7.ai" descr="Foto 7.ai"/>
            <p:cNvPicPr>
              <a:picLocks noChangeAspect="1"/>
            </p:cNvPicPr>
            <p:nvPr/>
          </p:nvPicPr>
          <p:blipFill>
            <a:blip r:embed="rId3">
              <a:extLst/>
            </a:blip>
            <a:stretch>
              <a:fillRect/>
            </a:stretch>
          </p:blipFill>
          <p:spPr>
            <a:xfrm>
              <a:off x="0" y="2989681"/>
              <a:ext cx="3824125" cy="2708955"/>
            </a:xfrm>
            <a:prstGeom prst="rect">
              <a:avLst/>
            </a:prstGeom>
            <a:ln w="12700" cap="flat">
              <a:noFill/>
              <a:miter lim="400000"/>
            </a:ln>
            <a:effectLst/>
          </p:spPr>
        </p:pic>
        <p:pic>
          <p:nvPicPr>
            <p:cNvPr id="417" name="Foto 8.ai" descr="Foto 8.ai"/>
            <p:cNvPicPr>
              <a:picLocks noChangeAspect="1"/>
            </p:cNvPicPr>
            <p:nvPr/>
          </p:nvPicPr>
          <p:blipFill>
            <a:blip r:embed="rId4">
              <a:extLst/>
            </a:blip>
            <a:stretch>
              <a:fillRect/>
            </a:stretch>
          </p:blipFill>
          <p:spPr>
            <a:xfrm>
              <a:off x="4179213" y="2994796"/>
              <a:ext cx="3824108" cy="2708937"/>
            </a:xfrm>
            <a:prstGeom prst="rect">
              <a:avLst/>
            </a:prstGeom>
            <a:ln w="12700" cap="flat">
              <a:noFill/>
              <a:miter lim="400000"/>
            </a:ln>
            <a:effectLst/>
          </p:spPr>
        </p:pic>
        <p:pic>
          <p:nvPicPr>
            <p:cNvPr id="418" name="Foto 5.ai" descr="Foto 5.ai"/>
            <p:cNvPicPr>
              <a:picLocks noChangeAspect="1"/>
            </p:cNvPicPr>
            <p:nvPr/>
          </p:nvPicPr>
          <p:blipFill>
            <a:blip r:embed="rId5">
              <a:extLst/>
            </a:blip>
            <a:stretch>
              <a:fillRect/>
            </a:stretch>
          </p:blipFill>
          <p:spPr>
            <a:xfrm>
              <a:off x="0" y="0"/>
              <a:ext cx="3824125" cy="2708954"/>
            </a:xfrm>
            <a:prstGeom prst="rect">
              <a:avLst/>
            </a:prstGeom>
            <a:ln w="12700" cap="flat">
              <a:noFill/>
              <a:miter lim="400000"/>
            </a:ln>
            <a:effectLst/>
          </p:spPr>
        </p:pic>
        <p:pic>
          <p:nvPicPr>
            <p:cNvPr id="419" name="Foto 9.ai" descr="Foto 9.ai"/>
            <p:cNvPicPr>
              <a:picLocks noChangeAspect="1"/>
            </p:cNvPicPr>
            <p:nvPr/>
          </p:nvPicPr>
          <p:blipFill>
            <a:blip r:embed="rId6">
              <a:extLst/>
            </a:blip>
            <a:stretch>
              <a:fillRect/>
            </a:stretch>
          </p:blipFill>
          <p:spPr>
            <a:xfrm>
              <a:off x="8390290" y="1525312"/>
              <a:ext cx="3745321" cy="265310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4 Zwei Faltungsphasen in einem sehr feinkörnigen Augengneis. Flattraket, Norwegen.…"/>
          <p:cNvSpPr txBox="1"/>
          <p:nvPr/>
        </p:nvSpPr>
        <p:spPr>
          <a:xfrm>
            <a:off x="671313" y="3459782"/>
            <a:ext cx="11447364"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4 Zwei Faltungsphasen in einem sehr feinkörnigen Augengneis. Flattraket, Norwegen.</a:t>
            </a:r>
          </a:p>
          <a:p>
            <a:pPr/>
          </a:p>
          <a:p>
            <a:pPr/>
            <a:r>
              <a:t>5 Runzelschieferung in Kalkschiefern: Die ost-west gerichtete Verkürzungsrichtung liegt senkrecht zur Schieferungsebene S2. Die Schieferung S1 liegt in der Schichtung S0. Oberkreide des Briançonnais, Guil-Schluchten, Guillestre, Frankreich.</a:t>
            </a:r>
          </a:p>
          <a:p>
            <a:pPr/>
          </a:p>
          <a:p>
            <a:pPr/>
            <a:r>
              <a:t>6 Taschenfalte in den ordovizischen Schiefern des Armorikanischen Massivs. Schistes du Cosquer, Anse de Véryarc’h, Crozon-Halbinsel, Frankreich.</a:t>
            </a:r>
          </a:p>
          <a:p>
            <a:pPr/>
          </a:p>
          <a:p>
            <a:pPr/>
            <a:r>
              <a:t>7 Beziehungen zwischen der Schichtung S0 und der Schieferung S1. Überkippter Faltenschenkel im Briovérien-Flysch des Armorikanischen Massivs. Telgruc-sur-Mer, Crozon-Halbinsel, Frankreich.</a:t>
            </a:r>
          </a:p>
          <a:p>
            <a:pPr/>
          </a:p>
          <a:p>
            <a:pPr/>
            <a:r>
              <a:t>8 C-S-Gefüge in einem Granit. Südarmorikanische Scherzone, Frankreich.</a:t>
            </a:r>
          </a:p>
          <a:p>
            <a:pPr/>
          </a:p>
          <a:p>
            <a:pPr/>
            <a:r>
              <a:t>9 Foliation in einem Gneis. Die Foliation biegt in die nach Süden einfallenden C-Scherflächen ein. Die Foliationsebe- ne entspricht der xy-Ebene des Verformungsellipsoids. Die zwischen Foliation und C-Scherflächen liegenden Sigmoide befinden sich in der xz-Ebene des Verformungsellipsoids, die auch der Fotoebene entspricht. Nappe des Sebtides inférieures des Cabo Negro, über dem peridotitischen Massiv von Beni Bousera. Interne Zonen des Rifgebirges, Marokko.</a:t>
            </a:r>
          </a:p>
        </p:txBody>
      </p:sp>
      <p:sp>
        <p:nvSpPr>
          <p:cNvPr id="423" name="Abb. 10.61"/>
          <p:cNvSpPr txBox="1"/>
          <p:nvPr/>
        </p:nvSpPr>
        <p:spPr>
          <a:xfrm>
            <a:off x="671313" y="3091482"/>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10.61</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Abb. 10.61"/>
          <p:cNvSpPr txBox="1"/>
          <p:nvPr/>
        </p:nvSpPr>
        <p:spPr>
          <a:xfrm>
            <a:off x="7615517" y="3383581"/>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10.61</a:t>
            </a:r>
          </a:p>
        </p:txBody>
      </p:sp>
      <p:grpSp>
        <p:nvGrpSpPr>
          <p:cNvPr id="430" name="Group"/>
          <p:cNvGrpSpPr/>
          <p:nvPr/>
        </p:nvGrpSpPr>
        <p:grpSpPr>
          <a:xfrm>
            <a:off x="589801" y="1740230"/>
            <a:ext cx="5940560" cy="7227717"/>
            <a:chOff x="0" y="0"/>
            <a:chExt cx="5940559" cy="7227715"/>
          </a:xfrm>
        </p:grpSpPr>
        <p:pic>
          <p:nvPicPr>
            <p:cNvPr id="426" name="Foto 10.ai" descr="Foto 10.ai"/>
            <p:cNvPicPr>
              <a:picLocks noChangeAspect="1"/>
            </p:cNvPicPr>
            <p:nvPr/>
          </p:nvPicPr>
          <p:blipFill>
            <a:blip r:embed="rId2">
              <a:extLst/>
            </a:blip>
            <a:stretch>
              <a:fillRect/>
            </a:stretch>
          </p:blipFill>
          <p:spPr>
            <a:xfrm>
              <a:off x="17" y="0"/>
              <a:ext cx="2847065" cy="3522140"/>
            </a:xfrm>
            <a:prstGeom prst="rect">
              <a:avLst/>
            </a:prstGeom>
            <a:ln w="12700" cap="flat">
              <a:noFill/>
              <a:miter lim="400000"/>
            </a:ln>
            <a:effectLst/>
          </p:spPr>
        </p:pic>
        <p:pic>
          <p:nvPicPr>
            <p:cNvPr id="427" name="Foto 11.ai" descr="Foto 11.ai"/>
            <p:cNvPicPr>
              <a:picLocks noChangeAspect="1"/>
            </p:cNvPicPr>
            <p:nvPr/>
          </p:nvPicPr>
          <p:blipFill>
            <a:blip r:embed="rId3">
              <a:extLst/>
            </a:blip>
            <a:stretch>
              <a:fillRect/>
            </a:stretch>
          </p:blipFill>
          <p:spPr>
            <a:xfrm>
              <a:off x="3093495" y="0"/>
              <a:ext cx="2847065" cy="3522123"/>
            </a:xfrm>
            <a:prstGeom prst="rect">
              <a:avLst/>
            </a:prstGeom>
            <a:ln w="12700" cap="flat">
              <a:noFill/>
              <a:miter lim="400000"/>
            </a:ln>
            <a:effectLst/>
          </p:spPr>
        </p:pic>
        <p:pic>
          <p:nvPicPr>
            <p:cNvPr id="428" name="Foto 12.ai" descr="Foto 12.ai"/>
            <p:cNvPicPr>
              <a:picLocks noChangeAspect="1"/>
            </p:cNvPicPr>
            <p:nvPr/>
          </p:nvPicPr>
          <p:blipFill>
            <a:blip r:embed="rId4">
              <a:extLst/>
            </a:blip>
            <a:stretch>
              <a:fillRect/>
            </a:stretch>
          </p:blipFill>
          <p:spPr>
            <a:xfrm>
              <a:off x="0" y="3705558"/>
              <a:ext cx="2847082" cy="3522158"/>
            </a:xfrm>
            <a:prstGeom prst="rect">
              <a:avLst/>
            </a:prstGeom>
            <a:ln w="12700" cap="flat">
              <a:noFill/>
              <a:miter lim="400000"/>
            </a:ln>
            <a:effectLst/>
          </p:spPr>
        </p:pic>
        <p:pic>
          <p:nvPicPr>
            <p:cNvPr id="429" name="Foto 13.ai" descr="Foto 13.ai"/>
            <p:cNvPicPr>
              <a:picLocks noChangeAspect="1"/>
            </p:cNvPicPr>
            <p:nvPr/>
          </p:nvPicPr>
          <p:blipFill>
            <a:blip r:embed="rId5">
              <a:extLst/>
            </a:blip>
            <a:stretch>
              <a:fillRect/>
            </a:stretch>
          </p:blipFill>
          <p:spPr>
            <a:xfrm>
              <a:off x="3093478" y="3705558"/>
              <a:ext cx="2847082" cy="3522158"/>
            </a:xfrm>
            <a:prstGeom prst="rect">
              <a:avLst/>
            </a:prstGeom>
            <a:ln w="12700" cap="flat">
              <a:noFill/>
              <a:miter lim="400000"/>
            </a:ln>
            <a:effectLst/>
          </p:spPr>
        </p:pic>
      </p:grpSp>
      <p:sp>
        <p:nvSpPr>
          <p:cNvPr id="431" name="10, 11 Streckungslineation in einem Quarzit. Die Quarze wurden während der post-orogenen Extension der Ägäischen Extensionsprovinz unter grünschieferfaziellen Bedingungen gelängt. Kykladische Blauschiefereinheiten, Insel Andros, Griechenland (10) bzw. Nä"/>
          <p:cNvSpPr txBox="1"/>
          <p:nvPr/>
        </p:nvSpPr>
        <p:spPr>
          <a:xfrm>
            <a:off x="7615517" y="3751881"/>
            <a:ext cx="5109907"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10, 11 Streckungslineation in einem Quarzit. Die Quarze wurden während der post-orogenen Extension der Ägäischen Extensionsprovinz unter grünschieferfaziellen Bedingungen gelängt. Kykladische Blauschiefereinheiten, Insel Andros, Griechenland (10) bzw. Nähe der Insel Euböa (11) (Foto P. Gautier).</a:t>
            </a:r>
          </a:p>
          <a:p>
            <a:pPr/>
          </a:p>
          <a:p>
            <a:pPr/>
            <a:r>
              <a:t>12 Migmatitgürtel in der Süd-Bretagne. Der Migmatit entstand aus der Schmelze amphibolitischer Horizonte bei gleichzeitiger Druckverringerung. Diese Mitteldruckmetamorphose steht mit der extensiven Deformation der Varisziden im Anschluss an den Verformungspeak in Zusammenhang. Sie wirkt sich auf eine verdickte Kruste während der abschließenden Phase der Subduktion und während der Kontinent- Kontinent-Kollision aus. Port Navalo, Morbihan, Frankreich.</a:t>
            </a:r>
          </a:p>
          <a:p>
            <a:pPr/>
          </a:p>
          <a:p>
            <a:pPr/>
            <a:r>
              <a:t>13 Fiederklüfte mit kalzitischer Füllung in einem oberjurassischen Kalk mit linkssinnigem Schersinn. Ganges, Langue- doc, Frankreich (Foto P. Vergély).</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Abb. 10.61"/>
          <p:cNvSpPr txBox="1"/>
          <p:nvPr/>
        </p:nvSpPr>
        <p:spPr>
          <a:xfrm>
            <a:off x="8707717" y="1740230"/>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10.61</a:t>
            </a:r>
          </a:p>
        </p:txBody>
      </p:sp>
      <p:grpSp>
        <p:nvGrpSpPr>
          <p:cNvPr id="438" name="Group"/>
          <p:cNvGrpSpPr/>
          <p:nvPr/>
        </p:nvGrpSpPr>
        <p:grpSpPr>
          <a:xfrm>
            <a:off x="288839" y="1740230"/>
            <a:ext cx="8799263" cy="7345661"/>
            <a:chOff x="0" y="0"/>
            <a:chExt cx="8799261" cy="7345659"/>
          </a:xfrm>
        </p:grpSpPr>
        <p:pic>
          <p:nvPicPr>
            <p:cNvPr id="434" name="Foto 14.ai" descr="Foto 14.ai"/>
            <p:cNvPicPr>
              <a:picLocks noChangeAspect="1"/>
            </p:cNvPicPr>
            <p:nvPr/>
          </p:nvPicPr>
          <p:blipFill>
            <a:blip r:embed="rId2">
              <a:extLst/>
            </a:blip>
            <a:stretch>
              <a:fillRect/>
            </a:stretch>
          </p:blipFill>
          <p:spPr>
            <a:xfrm>
              <a:off x="569467" y="0"/>
              <a:ext cx="3307153" cy="4068410"/>
            </a:xfrm>
            <a:prstGeom prst="rect">
              <a:avLst/>
            </a:prstGeom>
            <a:ln w="12700" cap="flat">
              <a:noFill/>
              <a:miter lim="400000"/>
            </a:ln>
            <a:effectLst/>
          </p:spPr>
        </p:pic>
        <p:pic>
          <p:nvPicPr>
            <p:cNvPr id="435" name="Foto 15.ai" descr="Foto 15.ai"/>
            <p:cNvPicPr>
              <a:picLocks noChangeAspect="1"/>
            </p:cNvPicPr>
            <p:nvPr/>
          </p:nvPicPr>
          <p:blipFill>
            <a:blip r:embed="rId3">
              <a:extLst/>
            </a:blip>
            <a:stretch>
              <a:fillRect/>
            </a:stretch>
          </p:blipFill>
          <p:spPr>
            <a:xfrm>
              <a:off x="5096859" y="0"/>
              <a:ext cx="3171536" cy="4068390"/>
            </a:xfrm>
            <a:prstGeom prst="rect">
              <a:avLst/>
            </a:prstGeom>
            <a:ln w="12700" cap="flat">
              <a:noFill/>
              <a:miter lim="400000"/>
            </a:ln>
            <a:effectLst/>
          </p:spPr>
        </p:pic>
        <p:pic>
          <p:nvPicPr>
            <p:cNvPr id="436" name="Foto 16.ai" descr="Foto 16.ai"/>
            <p:cNvPicPr>
              <a:picLocks noChangeAspect="1"/>
            </p:cNvPicPr>
            <p:nvPr/>
          </p:nvPicPr>
          <p:blipFill>
            <a:blip r:embed="rId4">
              <a:extLst/>
            </a:blip>
            <a:stretch>
              <a:fillRect/>
            </a:stretch>
          </p:blipFill>
          <p:spPr>
            <a:xfrm>
              <a:off x="0" y="4324322"/>
              <a:ext cx="4247335" cy="2963527"/>
            </a:xfrm>
            <a:prstGeom prst="rect">
              <a:avLst/>
            </a:prstGeom>
            <a:ln w="12700" cap="flat">
              <a:noFill/>
              <a:miter lim="400000"/>
            </a:ln>
            <a:effectLst/>
          </p:spPr>
        </p:pic>
        <p:pic>
          <p:nvPicPr>
            <p:cNvPr id="437" name="Foto 17.ai" descr="Foto 17.ai"/>
            <p:cNvPicPr>
              <a:picLocks noChangeAspect="1"/>
            </p:cNvPicPr>
            <p:nvPr/>
          </p:nvPicPr>
          <p:blipFill>
            <a:blip r:embed="rId5">
              <a:extLst/>
            </a:blip>
            <a:stretch>
              <a:fillRect/>
            </a:stretch>
          </p:blipFill>
          <p:spPr>
            <a:xfrm>
              <a:off x="4565991" y="4324322"/>
              <a:ext cx="4233271" cy="302133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14 Zentimetergroße Glaukophan-Nadeln in einer Matrix aus Epidot. Ebene Foliation. Die Glaukophan-Kristalle sind entsprechend der Streckungslineation L1 Richtung 160° ausgerichtet. Glaukophan- und epidotführender Blauschiefer, Île de Groix, Morbihan, Fran"/>
          <p:cNvSpPr txBox="1"/>
          <p:nvPr/>
        </p:nvSpPr>
        <p:spPr>
          <a:xfrm>
            <a:off x="671313" y="3459782"/>
            <a:ext cx="11029604" cy="372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14 Zentimetergroße Glaukophan-Nadeln in einer Matrix aus Epidot. Ebene Foliation. Die Glaukophan-Kristalle sind entsprechend der Streckungslineation L1 Richtung 160° ausgerichtet. Glaukophan- und epidotführender Blauschiefer, Île de Groix, Morbihan, Frankreich.</a:t>
            </a:r>
          </a:p>
          <a:p>
            <a:pPr/>
          </a:p>
          <a:p>
            <a:pPr/>
            <a:r>
              <a:t>15 In Granat-Glimmerschiefern hineingefaltete Blauschiefer- Linse. Die Faltenachse verläuft parallel zur Streckungslineation. Île de Groix, Morbihan, Frankreich.</a:t>
            </a:r>
          </a:p>
          <a:p>
            <a:pPr/>
          </a:p>
          <a:p>
            <a:pPr/>
            <a:r>
              <a:t>16 Mylonit im Dünnschliff parallel zur Lineation L und senkrecht zur xz-Ebene der Verformung. Marche-Störung, Limousin, Frankreich (Foto P. Vergély).</a:t>
            </a:r>
          </a:p>
          <a:p>
            <a:pPr/>
          </a:p>
          <a:p>
            <a:pPr/>
            <a:r>
              <a:t>17 Fiederklüfte mit Amphibolfüllung in einem Peridotit. Die Klüfte sind symmetrisch angeordnet, da sie sich in einem isotropen Spannungsfeld gebildet haben. Sie werden schräg von einem mit Serpentinit gefüllten sekundären Bruch geschnitten. Die Extensionsklüfte entsprechen einer ersten Hochtemperaturverformung, die von einer Niedrigtemperaturverformung mit erheblicher Fluidzirkulation gefolgt wurde. Peridotite eines Ophiolitkomplexes in Südostenanatolien, Türkei.</a:t>
            </a:r>
          </a:p>
        </p:txBody>
      </p:sp>
      <p:sp>
        <p:nvSpPr>
          <p:cNvPr id="441" name="Abb. 10.61"/>
          <p:cNvSpPr txBox="1"/>
          <p:nvPr/>
        </p:nvSpPr>
        <p:spPr>
          <a:xfrm>
            <a:off x="671313" y="3091482"/>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10.61</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68390" y="1622599"/>
            <a:ext cx="11266836" cy="8078216"/>
            <a:chOff x="0" y="0"/>
            <a:chExt cx="11266834" cy="8078214"/>
          </a:xfrm>
        </p:grpSpPr>
        <p:pic>
          <p:nvPicPr>
            <p:cNvPr id="68" name="Abb_10_06.png" descr="Abb_10_06.png"/>
            <p:cNvPicPr>
              <a:picLocks noChangeAspect="1"/>
            </p:cNvPicPr>
            <p:nvPr/>
          </p:nvPicPr>
          <p:blipFill>
            <a:blip r:embed="rId2">
              <a:extLst/>
            </a:blip>
            <a:srcRect l="0" t="0" r="0" b="0"/>
            <a:stretch>
              <a:fillRect/>
            </a:stretch>
          </p:blipFill>
          <p:spPr>
            <a:xfrm>
              <a:off x="0" y="0"/>
              <a:ext cx="8481918" cy="7539483"/>
            </a:xfrm>
            <a:prstGeom prst="rect">
              <a:avLst/>
            </a:prstGeom>
            <a:ln w="12700" cap="flat">
              <a:noFill/>
              <a:miter lim="400000"/>
            </a:ln>
            <a:effectLst/>
          </p:spPr>
        </p:pic>
        <p:sp>
          <p:nvSpPr>
            <p:cNvPr id="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Darstellung der Spannung in einem Punkt im Mohrdiagramm.…"/>
          <p:cNvSpPr txBox="1"/>
          <p:nvPr/>
        </p:nvSpPr>
        <p:spPr>
          <a:xfrm>
            <a:off x="9112658" y="6647481"/>
            <a:ext cx="3612767"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Darstellung der Spannung in einem Punkt im Mohrdiagramm.</a:t>
            </a:r>
          </a:p>
          <a:p>
            <a:pPr/>
            <a:r>
              <a:t>a Physikalischer Raum;</a:t>
            </a:r>
          </a:p>
          <a:p>
            <a:pPr/>
            <a:r>
              <a:t>b Projektion einer Fläche auf die Achsen x1 und x3 und dazugehörige Spannungsverteilung;</a:t>
            </a:r>
          </a:p>
          <a:p>
            <a:pPr/>
            <a:r>
              <a:t>c Kraftdiagramm aus der Spannungsverteilung;</a:t>
            </a:r>
          </a:p>
          <a:p>
            <a:pPr/>
            <a:r>
              <a:t>d Aufbau des Mohr’schen Spannungskreises</a:t>
            </a:r>
          </a:p>
        </p:txBody>
      </p:sp>
      <p:sp>
        <p:nvSpPr>
          <p:cNvPr id="72" name="Abb. 10.6"/>
          <p:cNvSpPr txBox="1"/>
          <p:nvPr/>
        </p:nvSpPr>
        <p:spPr>
          <a:xfrm>
            <a:off x="9112658" y="6279181"/>
            <a:ext cx="121276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6" name="Group"/>
          <p:cNvGrpSpPr/>
          <p:nvPr/>
        </p:nvGrpSpPr>
        <p:grpSpPr>
          <a:xfrm>
            <a:off x="589801" y="1740230"/>
            <a:ext cx="10131957" cy="7227717"/>
            <a:chOff x="0" y="0"/>
            <a:chExt cx="10131955" cy="7227715"/>
          </a:xfrm>
        </p:grpSpPr>
        <p:pic>
          <p:nvPicPr>
            <p:cNvPr id="443" name="Foto 18.ai" descr="Foto 18.ai"/>
            <p:cNvPicPr>
              <a:picLocks noChangeAspect="1"/>
            </p:cNvPicPr>
            <p:nvPr/>
          </p:nvPicPr>
          <p:blipFill>
            <a:blip r:embed="rId2">
              <a:extLst/>
            </a:blip>
            <a:stretch>
              <a:fillRect/>
            </a:stretch>
          </p:blipFill>
          <p:spPr>
            <a:xfrm>
              <a:off x="0" y="35755"/>
              <a:ext cx="4913594" cy="3444940"/>
            </a:xfrm>
            <a:prstGeom prst="rect">
              <a:avLst/>
            </a:prstGeom>
            <a:ln w="12700" cap="flat">
              <a:noFill/>
              <a:miter lim="400000"/>
            </a:ln>
            <a:effectLst/>
          </p:spPr>
        </p:pic>
        <p:pic>
          <p:nvPicPr>
            <p:cNvPr id="444" name="Foto 19.ai" descr="Foto 19.ai"/>
            <p:cNvPicPr>
              <a:picLocks noChangeAspect="1"/>
            </p:cNvPicPr>
            <p:nvPr/>
          </p:nvPicPr>
          <p:blipFill>
            <a:blip r:embed="rId3">
              <a:extLst/>
            </a:blip>
            <a:stretch>
              <a:fillRect/>
            </a:stretch>
          </p:blipFill>
          <p:spPr>
            <a:xfrm>
              <a:off x="5218362" y="0"/>
              <a:ext cx="4913594" cy="3480695"/>
            </a:xfrm>
            <a:prstGeom prst="rect">
              <a:avLst/>
            </a:prstGeom>
            <a:ln w="12700" cap="flat">
              <a:noFill/>
              <a:miter lim="400000"/>
            </a:ln>
            <a:effectLst/>
          </p:spPr>
        </p:pic>
        <p:pic>
          <p:nvPicPr>
            <p:cNvPr id="445" name="Foto 20.ai" descr="Foto 20.ai"/>
            <p:cNvPicPr>
              <a:picLocks noChangeAspect="1"/>
            </p:cNvPicPr>
            <p:nvPr/>
          </p:nvPicPr>
          <p:blipFill>
            <a:blip r:embed="rId4">
              <a:extLst/>
            </a:blip>
            <a:stretch>
              <a:fillRect/>
            </a:stretch>
          </p:blipFill>
          <p:spPr>
            <a:xfrm>
              <a:off x="2647038" y="3746975"/>
              <a:ext cx="4913594" cy="3480741"/>
            </a:xfrm>
            <a:prstGeom prst="rect">
              <a:avLst/>
            </a:prstGeom>
            <a:ln w="12700" cap="flat">
              <a:noFill/>
              <a:miter lim="400000"/>
            </a:ln>
            <a:effectLst/>
          </p:spPr>
        </p:pic>
      </p:grpSp>
      <p:sp>
        <p:nvSpPr>
          <p:cNvPr id="447" name="Abb. 10.61"/>
          <p:cNvSpPr txBox="1"/>
          <p:nvPr/>
        </p:nvSpPr>
        <p:spPr>
          <a:xfrm>
            <a:off x="589801" y="8599646"/>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10.61</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18 Druckschatten aus Quarz, Feldspat und Hellglimmer um einen Granat in einem sauren, granat- und sillimanitführenden Granulit des Kinzingit-Typs. Dach des peridotitischen Massivs von Beni Bousera, Rifgebirge, Marokko.…"/>
          <p:cNvSpPr txBox="1"/>
          <p:nvPr/>
        </p:nvSpPr>
        <p:spPr>
          <a:xfrm>
            <a:off x="671313" y="3459782"/>
            <a:ext cx="11029604"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18 Druckschatten aus Quarz, Feldspat und Hellglimmer um einen Granat in einem sauren, granat- und sillimanitführenden Granulit des Kinzingit-Typs. Dach des peridotitischen Massivs von Beni Bousera, Rifgebirge, Marokko.</a:t>
            </a:r>
          </a:p>
          <a:p>
            <a:pPr/>
          </a:p>
          <a:p>
            <a:pPr/>
            <a:r>
              <a:t>19 Zonierter Granat. Die im Kern enthaltenen Einschlüsse zeigen eine rotierende Bewegung (bei linkssinniger Scherbewegung) an, deren Richtung unabhängig von der Folia- tion des Gesteins ist. Die Ränder des Granats, die einer zweiten Wachstumsphase entsprechen, weisen keine Ein- schlüsse auf. Granat-Muscovit-Glimmerschiefer unter dem Pili-Ophiolitkomplex in Euböa, Griechenland (Foto P. Vergély).</a:t>
            </a:r>
          </a:p>
          <a:p>
            <a:pPr/>
          </a:p>
          <a:p>
            <a:pPr/>
            <a:r>
              <a:t>20 Schneeballgranat. Während seines Wachstums im Spannungsfeld hat der Granat Teile der umliegenden Matrix als Einschlüsse aufgenommen. Es bilden sich sigmoidale Spuren, die die rotierende Bewegung der Einschlüsse gegenüber der Matrix aufzeichnen. Linkssinniger Schersinn. Granat- Muscovit-Glimmerschiefer unter dem Pili-Ophiolitkomplex in Euböa, Griechenland (Foto P. Vergély).</a:t>
            </a:r>
          </a:p>
        </p:txBody>
      </p:sp>
      <p:sp>
        <p:nvSpPr>
          <p:cNvPr id="450" name="Abb. 10.61"/>
          <p:cNvSpPr txBox="1"/>
          <p:nvPr/>
        </p:nvSpPr>
        <p:spPr>
          <a:xfrm>
            <a:off x="671313" y="3091482"/>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10.61</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4" name="Image Gallery"/>
          <p:cNvGrpSpPr/>
          <p:nvPr/>
        </p:nvGrpSpPr>
        <p:grpSpPr>
          <a:xfrm>
            <a:off x="568390" y="2109416"/>
            <a:ext cx="11266836" cy="7591399"/>
            <a:chOff x="0" y="486816"/>
            <a:chExt cx="11266834" cy="7591397"/>
          </a:xfrm>
        </p:grpSpPr>
        <p:pic>
          <p:nvPicPr>
            <p:cNvPr id="452" name="Abb_10_62.png" descr="Abb_10_62.png"/>
            <p:cNvPicPr>
              <a:picLocks noChangeAspect="1"/>
            </p:cNvPicPr>
            <p:nvPr/>
          </p:nvPicPr>
          <p:blipFill>
            <a:blip r:embed="rId2">
              <a:extLst/>
            </a:blip>
            <a:srcRect l="0" t="0" r="0" b="0"/>
            <a:stretch>
              <a:fillRect/>
            </a:stretch>
          </p:blipFill>
          <p:spPr>
            <a:xfrm>
              <a:off x="0" y="486816"/>
              <a:ext cx="11266835" cy="2767385"/>
            </a:xfrm>
            <a:prstGeom prst="rect">
              <a:avLst/>
            </a:prstGeom>
            <a:ln w="12700" cap="flat">
              <a:noFill/>
              <a:miter lim="400000"/>
            </a:ln>
            <a:effectLst/>
          </p:spPr>
        </p:pic>
        <p:sp>
          <p:nvSpPr>
            <p:cNvPr id="45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55" name="Geometrische Merkmale von C-S- und C/S-C’-Gefügen in einer rechtsinnigen Scherzone (nach Fossen 2010)"/>
          <p:cNvSpPr txBox="1"/>
          <p:nvPr/>
        </p:nvSpPr>
        <p:spPr>
          <a:xfrm>
            <a:off x="7615517" y="8577881"/>
            <a:ext cx="5109907"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Geometrische Merkmale von C-S- und C/S-C’-Gefügen in einer rechtsinnigen Scherzone (nach Fossen 2010)</a:t>
            </a:r>
          </a:p>
        </p:txBody>
      </p:sp>
      <p:sp>
        <p:nvSpPr>
          <p:cNvPr id="456" name="Abb. 10.62"/>
          <p:cNvSpPr txBox="1"/>
          <p:nvPr/>
        </p:nvSpPr>
        <p:spPr>
          <a:xfrm>
            <a:off x="7615517" y="8209581"/>
            <a:ext cx="13559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10.62</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0" name="Image Gallery"/>
          <p:cNvGrpSpPr/>
          <p:nvPr/>
        </p:nvGrpSpPr>
        <p:grpSpPr>
          <a:xfrm>
            <a:off x="568390" y="2161444"/>
            <a:ext cx="11266836" cy="7539371"/>
            <a:chOff x="0" y="538845"/>
            <a:chExt cx="11266834" cy="7539369"/>
          </a:xfrm>
        </p:grpSpPr>
        <p:pic>
          <p:nvPicPr>
            <p:cNvPr id="458" name="Abb_10_63.png" descr="Abb_10_63.png"/>
            <p:cNvPicPr>
              <a:picLocks noChangeAspect="1"/>
            </p:cNvPicPr>
            <p:nvPr/>
          </p:nvPicPr>
          <p:blipFill>
            <a:blip r:embed="rId2">
              <a:extLst/>
            </a:blip>
            <a:srcRect l="0" t="0" r="0" b="0"/>
            <a:stretch>
              <a:fillRect/>
            </a:stretch>
          </p:blipFill>
          <p:spPr>
            <a:xfrm>
              <a:off x="0" y="538845"/>
              <a:ext cx="11266835" cy="3845592"/>
            </a:xfrm>
            <a:prstGeom prst="rect">
              <a:avLst/>
            </a:prstGeom>
            <a:ln w="12700" cap="flat">
              <a:noFill/>
              <a:miter lim="400000"/>
            </a:ln>
            <a:effectLst/>
          </p:spPr>
        </p:pic>
        <p:sp>
          <p:nvSpPr>
            <p:cNvPr id="45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61" name="Im Laufe einer Scherverformung (hier einer einfachen Scherung) nähert sich die Orientierung der Schieferung sukzessive der Ori- entierung der Scherebene an (dies ist ein grundlegendes Merkmal der nicht koaxialen Verformung). Im Kern der Scherzone ist die"/>
          <p:cNvSpPr txBox="1"/>
          <p:nvPr/>
        </p:nvSpPr>
        <p:spPr>
          <a:xfrm>
            <a:off x="568390" y="6647481"/>
            <a:ext cx="12157035"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Im Laufe einer Scherverformung (hier einer einfachen Scherung) nähert sich die Orientierung der Schieferung sukzessive der Ori- entierung der Scherebene an (dies ist ein grundlegendes Merkmal der nicht koaxialen Verformung). Im Kern der Scherzone ist die Verformung am stärksten, hier ist die Schieferung am ausgeprägtesten und der Winkel zwischen Schieferung und Scherrichtung am kleinsten. Es bildet sich eine mechanische Anisotropie, und Schieferungsflächen können als Scherflächen aktiviert werden. Da die Schieferung aber nie ganz parallel zur übergeordneten Scherrichtung orientiert ist (dafür müsste die Verformung unendlich sein), würde das Gleiten auf den Schieferungsflächen eine Verbreiterung der Scherzone bewirken. Der Verbreiterung wirkt die Bildung von C0-Flächen schräg zur übergeordneten Scherrichtung entgegen. An den Rändern der Scherzone ist die Schieferung dagegen nur schwach ausgeprägt und steht im großen Winkel zur Scherrichtung (max. 45ı bei einfacher Scherung). Hier können C-Scherflächen auftreten, die parallel zur übergeordneten Scherrichtung orientiert sind (und diese somit auf einem kleinen Maßstab nachbilden). (Nach Dennis und Secor 1987; Choukroune 1994; Gautier, pers. Mitt.)</a:t>
            </a:r>
          </a:p>
        </p:txBody>
      </p:sp>
      <p:sp>
        <p:nvSpPr>
          <p:cNvPr id="462" name="Abb. 10.63"/>
          <p:cNvSpPr txBox="1"/>
          <p:nvPr/>
        </p:nvSpPr>
        <p:spPr>
          <a:xfrm>
            <a:off x="568390" y="6279181"/>
            <a:ext cx="135552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10.63</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6" name="Image Gallery"/>
          <p:cNvGrpSpPr/>
          <p:nvPr/>
        </p:nvGrpSpPr>
        <p:grpSpPr>
          <a:xfrm>
            <a:off x="568390" y="1921687"/>
            <a:ext cx="11266836" cy="7779128"/>
            <a:chOff x="0" y="299087"/>
            <a:chExt cx="11266834" cy="7779126"/>
          </a:xfrm>
        </p:grpSpPr>
        <p:pic>
          <p:nvPicPr>
            <p:cNvPr id="464" name="Abb_10_64.png" descr="Abb_10_64.png"/>
            <p:cNvPicPr>
              <a:picLocks noChangeAspect="1"/>
            </p:cNvPicPr>
            <p:nvPr/>
          </p:nvPicPr>
          <p:blipFill>
            <a:blip r:embed="rId2">
              <a:extLst/>
            </a:blip>
            <a:srcRect l="0" t="0" r="0" b="0"/>
            <a:stretch>
              <a:fillRect/>
            </a:stretch>
          </p:blipFill>
          <p:spPr>
            <a:xfrm>
              <a:off x="0" y="299087"/>
              <a:ext cx="11266835" cy="5087108"/>
            </a:xfrm>
            <a:prstGeom prst="rect">
              <a:avLst/>
            </a:prstGeom>
            <a:ln w="12700" cap="flat">
              <a:noFill/>
              <a:miter lim="400000"/>
            </a:ln>
            <a:effectLst/>
          </p:spPr>
        </p:pic>
        <p:sp>
          <p:nvSpPr>
            <p:cNvPr id="46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67" name="Interpretation sigmoidaler Strukturen. Die Geometrie von C_S-Gefüge und Runzelschieferung ist zwar ähnlich, doch ihre Bedeutung ist vollkommen unterschiedlich:…"/>
          <p:cNvSpPr txBox="1"/>
          <p:nvPr/>
        </p:nvSpPr>
        <p:spPr>
          <a:xfrm>
            <a:off x="672627" y="7348164"/>
            <a:ext cx="12052798" cy="1813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Interpretation sigmoidaler Strukturen. Die Geometrie von C_S-Gefüge und Runzelschieferung ist zwar ähnlich, doch ihre Bedeutung ist vollkommen unterschiedlich:</a:t>
            </a:r>
          </a:p>
          <a:p>
            <a:pPr/>
            <a:r>
              <a:t>a Bei den Flächen, die die sigmoidalen Strukturen begrenzen, handelt es sich um Scherflächen (C oder C’), die auf Bewegung hindeuten.</a:t>
            </a:r>
          </a:p>
          <a:p>
            <a:pPr/>
            <a:r>
              <a:t>b Die sigmoidalen Strukturen bilden eine neue Schieferung aus, die wie jede Schieferung senkrecht zur maximalen Verkürzungsrichtung (z oder 􏰃3) orientiert ist und sich durch Drucklösung bildet. Die Geometrie der Sigmoide ist auf den beiden Faltenschenkeln entgegengesetzt</a:t>
            </a:r>
          </a:p>
        </p:txBody>
      </p:sp>
      <p:sp>
        <p:nvSpPr>
          <p:cNvPr id="468" name="Abb. 10.64"/>
          <p:cNvSpPr txBox="1"/>
          <p:nvPr/>
        </p:nvSpPr>
        <p:spPr>
          <a:xfrm>
            <a:off x="672627" y="6979864"/>
            <a:ext cx="13612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10.64</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72" name="Image Gallery"/>
          <p:cNvGrpSpPr/>
          <p:nvPr/>
        </p:nvGrpSpPr>
        <p:grpSpPr>
          <a:xfrm>
            <a:off x="568390" y="1622599"/>
            <a:ext cx="11266836" cy="8078216"/>
            <a:chOff x="0" y="0"/>
            <a:chExt cx="11266834" cy="8078214"/>
          </a:xfrm>
        </p:grpSpPr>
        <p:pic>
          <p:nvPicPr>
            <p:cNvPr id="470" name="Abb_10_65.png" descr="Abb_10_65.png"/>
            <p:cNvPicPr>
              <a:picLocks noChangeAspect="1"/>
            </p:cNvPicPr>
            <p:nvPr/>
          </p:nvPicPr>
          <p:blipFill>
            <a:blip r:embed="rId2">
              <a:extLst/>
            </a:blip>
            <a:srcRect l="0" t="0" r="0" b="0"/>
            <a:stretch>
              <a:fillRect/>
            </a:stretch>
          </p:blipFill>
          <p:spPr>
            <a:xfrm>
              <a:off x="0" y="0"/>
              <a:ext cx="7496450" cy="7539483"/>
            </a:xfrm>
            <a:prstGeom prst="rect">
              <a:avLst/>
            </a:prstGeom>
            <a:ln w="12700" cap="flat">
              <a:noFill/>
              <a:miter lim="400000"/>
            </a:ln>
            <a:effectLst/>
          </p:spPr>
        </p:pic>
        <p:sp>
          <p:nvSpPr>
            <p:cNvPr id="47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3" name="Sukzessive Entwicklung von Glimmerfischen. Die C-Ebene stellt die Scherebene dar"/>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Sukzessive Entwicklung von Glimmerfischen. Die C-Ebene stellt die Scherebene dar</a:t>
            </a:r>
          </a:p>
        </p:txBody>
      </p:sp>
      <p:sp>
        <p:nvSpPr>
          <p:cNvPr id="474" name="Abb. 10.65"/>
          <p:cNvSpPr txBox="1"/>
          <p:nvPr/>
        </p:nvSpPr>
        <p:spPr>
          <a:xfrm>
            <a:off x="8395269" y="8209581"/>
            <a:ext cx="13497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10.65</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78" name="Image Gallery"/>
          <p:cNvGrpSpPr/>
          <p:nvPr/>
        </p:nvGrpSpPr>
        <p:grpSpPr>
          <a:xfrm>
            <a:off x="568390" y="2035621"/>
            <a:ext cx="11266836" cy="7665194"/>
            <a:chOff x="0" y="413022"/>
            <a:chExt cx="11266834" cy="7665192"/>
          </a:xfrm>
        </p:grpSpPr>
        <p:pic>
          <p:nvPicPr>
            <p:cNvPr id="476" name="Abb_10_66.png" descr="Abb_10_66.png"/>
            <p:cNvPicPr>
              <a:picLocks noChangeAspect="1"/>
            </p:cNvPicPr>
            <p:nvPr/>
          </p:nvPicPr>
          <p:blipFill>
            <a:blip r:embed="rId2">
              <a:extLst/>
            </a:blip>
            <a:srcRect l="0" t="0" r="0" b="0"/>
            <a:stretch>
              <a:fillRect/>
            </a:stretch>
          </p:blipFill>
          <p:spPr>
            <a:xfrm>
              <a:off x="0" y="413022"/>
              <a:ext cx="11266835" cy="4656039"/>
            </a:xfrm>
            <a:prstGeom prst="rect">
              <a:avLst/>
            </a:prstGeom>
            <a:ln w="12700" cap="flat">
              <a:noFill/>
              <a:miter lim="400000"/>
            </a:ln>
            <a:effectLst/>
          </p:spPr>
        </p:pic>
        <p:sp>
          <p:nvSpPr>
            <p:cNvPr id="47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9" name="Schnitt durch den Arc Lédonien am Nordwestrand des externen Juras (nach Chauve et al. 1988)"/>
          <p:cNvSpPr txBox="1"/>
          <p:nvPr/>
        </p:nvSpPr>
        <p:spPr>
          <a:xfrm>
            <a:off x="8984926" y="8336581"/>
            <a:ext cx="3740499"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Schnitt durch den Arc Lédonien am Nordwestrand des externen Juras (nach Chauve et al. 1988)</a:t>
            </a:r>
          </a:p>
        </p:txBody>
      </p:sp>
      <p:sp>
        <p:nvSpPr>
          <p:cNvPr id="480" name="Abb. 10.66"/>
          <p:cNvSpPr txBox="1"/>
          <p:nvPr/>
        </p:nvSpPr>
        <p:spPr>
          <a:xfrm>
            <a:off x="8984926" y="7968281"/>
            <a:ext cx="13608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10.66</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4" name="Image Gallery"/>
          <p:cNvGrpSpPr/>
          <p:nvPr/>
        </p:nvGrpSpPr>
        <p:grpSpPr>
          <a:xfrm>
            <a:off x="568390" y="1622599"/>
            <a:ext cx="11266836" cy="8078216"/>
            <a:chOff x="0" y="0"/>
            <a:chExt cx="11266834" cy="8078214"/>
          </a:xfrm>
        </p:grpSpPr>
        <p:pic>
          <p:nvPicPr>
            <p:cNvPr id="482" name="Abb_10_67_Armorica_D.ai" descr="Abb_10_67_Armorica_D.ai"/>
            <p:cNvPicPr>
              <a:picLocks noChangeAspect="1"/>
            </p:cNvPicPr>
            <p:nvPr/>
          </p:nvPicPr>
          <p:blipFill>
            <a:blip r:embed="rId2">
              <a:extLst/>
            </a:blip>
            <a:srcRect l="0" t="0" r="0" b="0"/>
            <a:stretch>
              <a:fillRect/>
            </a:stretch>
          </p:blipFill>
          <p:spPr>
            <a:xfrm>
              <a:off x="0" y="0"/>
              <a:ext cx="8749706" cy="7539483"/>
            </a:xfrm>
            <a:prstGeom prst="rect">
              <a:avLst/>
            </a:prstGeom>
            <a:ln w="12700" cap="flat">
              <a:noFill/>
              <a:miter lim="400000"/>
            </a:ln>
            <a:effectLst/>
          </p:spPr>
        </p:pic>
        <p:sp>
          <p:nvSpPr>
            <p:cNvPr id="48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85" name="Die südarmorikanische Scherzone: Deformation im regionalen Maßstab. Das Verwerfungssystem der südarmorikanischen Scherzone besteht aus einem Netz rechtsinniger Blattverschiebungen, welches die Platznahme mehrerer variszischer Leukogranite kontrollierte. "/>
          <p:cNvSpPr txBox="1"/>
          <p:nvPr/>
        </p:nvSpPr>
        <p:spPr>
          <a:xfrm>
            <a:off x="9479730" y="3269282"/>
            <a:ext cx="3245695"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südarmorikanische Scherzone: Deformation im regionalen Maßstab. Das Verwerfungssystem der südarmorikanischen Scherzone besteht aus einem Netz rechtsinniger Blattverschiebungen, welches die Platznahme mehrerer variszischer Leukogranite kontrollierte. Durch die Reaktivierung der Verwerfungen wurden die granitischen Massive in einfacher Scherung versetzt und in den Bereichen intensivster Verformung plastisch verformt. Die Deformation ist sowohl im Maßstab des gesamten Armorikanischen Massivs als auch im Maßstab des Handstücks zu sehen</a:t>
            </a:r>
          </a:p>
          <a:p>
            <a:pPr/>
            <a:r>
              <a:t>(© Carte géologique de la France,</a:t>
            </a:r>
          </a:p>
          <a:p>
            <a:pPr/>
            <a:r>
              <a:t>im Maßstab 1 : 1 000 000;</a:t>
            </a:r>
          </a:p>
          <a:p>
            <a:pPr/>
            <a:r>
              <a:t>BRGM 2003)</a:t>
            </a:r>
          </a:p>
        </p:txBody>
      </p:sp>
      <p:sp>
        <p:nvSpPr>
          <p:cNvPr id="486" name="Abb. 10.67"/>
          <p:cNvSpPr txBox="1"/>
          <p:nvPr/>
        </p:nvSpPr>
        <p:spPr>
          <a:xfrm>
            <a:off x="9479730" y="2900982"/>
            <a:ext cx="134224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10.67</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0" name="Image Gallery"/>
          <p:cNvGrpSpPr/>
          <p:nvPr/>
        </p:nvGrpSpPr>
        <p:grpSpPr>
          <a:xfrm>
            <a:off x="568390" y="1622599"/>
            <a:ext cx="11266836" cy="8078216"/>
            <a:chOff x="0" y="0"/>
            <a:chExt cx="11266834" cy="8078214"/>
          </a:xfrm>
        </p:grpSpPr>
        <p:pic>
          <p:nvPicPr>
            <p:cNvPr id="488" name="Abb_10_68.png" descr="Abb_10_68.png"/>
            <p:cNvPicPr>
              <a:picLocks noChangeAspect="1"/>
            </p:cNvPicPr>
            <p:nvPr/>
          </p:nvPicPr>
          <p:blipFill>
            <a:blip r:embed="rId2">
              <a:extLst/>
            </a:blip>
            <a:srcRect l="0" t="0" r="0" b="0"/>
            <a:stretch>
              <a:fillRect/>
            </a:stretch>
          </p:blipFill>
          <p:spPr>
            <a:xfrm>
              <a:off x="0" y="0"/>
              <a:ext cx="11266835" cy="6684145"/>
            </a:xfrm>
            <a:prstGeom prst="rect">
              <a:avLst/>
            </a:prstGeom>
            <a:ln w="12700" cap="flat">
              <a:noFill/>
              <a:miter lim="400000"/>
            </a:ln>
            <a:effectLst/>
          </p:spPr>
        </p:pic>
        <p:sp>
          <p:nvSpPr>
            <p:cNvPr id="48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91" name="Die Deformation in der Südarmorikanischen Scherzone (nach Berthé et al. 1979)"/>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Deformation in der Südarmorikanischen Scherzone (nach Berthé et al. 1979)</a:t>
            </a:r>
          </a:p>
        </p:txBody>
      </p:sp>
      <p:sp>
        <p:nvSpPr>
          <p:cNvPr id="492" name="Abb. 10.68"/>
          <p:cNvSpPr txBox="1"/>
          <p:nvPr/>
        </p:nvSpPr>
        <p:spPr>
          <a:xfrm>
            <a:off x="8395269" y="8209581"/>
            <a:ext cx="136736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10.68</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6" name="Image Gallery"/>
          <p:cNvGrpSpPr/>
          <p:nvPr/>
        </p:nvGrpSpPr>
        <p:grpSpPr>
          <a:xfrm>
            <a:off x="568390" y="1622599"/>
            <a:ext cx="11266836" cy="8078216"/>
            <a:chOff x="0" y="0"/>
            <a:chExt cx="11266834" cy="8078214"/>
          </a:xfrm>
        </p:grpSpPr>
        <p:pic>
          <p:nvPicPr>
            <p:cNvPr id="494" name="Abb_10_69.png" descr="Abb_10_69.png"/>
            <p:cNvPicPr>
              <a:picLocks noChangeAspect="1"/>
            </p:cNvPicPr>
            <p:nvPr/>
          </p:nvPicPr>
          <p:blipFill>
            <a:blip r:embed="rId2">
              <a:extLst/>
            </a:blip>
            <a:srcRect l="0" t="0" r="0" b="0"/>
            <a:stretch>
              <a:fillRect/>
            </a:stretch>
          </p:blipFill>
          <p:spPr>
            <a:xfrm>
              <a:off x="0" y="0"/>
              <a:ext cx="11266835" cy="5940317"/>
            </a:xfrm>
            <a:prstGeom prst="rect">
              <a:avLst/>
            </a:prstGeom>
            <a:ln w="12700" cap="flat">
              <a:noFill/>
              <a:miter lim="400000"/>
            </a:ln>
            <a:effectLst/>
          </p:spPr>
        </p:pic>
        <p:sp>
          <p:nvSpPr>
            <p:cNvPr id="49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97" name="Deformation in der Südarmorikanischen Scherzone im Korngrößenmaßstab (nach Berthé et al. 1979). Die bevorzugte Orientierung der Schichtsilikate zeichnet die Spur der Schieferungs- ebenen S nach. Das nachlassende Gleiten entlang der C-Flächen zeigt sich a"/>
          <p:cNvSpPr txBox="1"/>
          <p:nvPr/>
        </p:nvSpPr>
        <p:spPr>
          <a:xfrm>
            <a:off x="568390" y="8095281"/>
            <a:ext cx="1215703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Deformation in der Südarmorikanischen Scherzone im Korngrößenmaßstab (nach Berthé et al. 1979). Die bevorzugte Orientierung der Schichtsilikate zeichnet die Spur der Schieferungs- ebenen S nach. Das nachlassende Gleiten entlang der C-Flächen zeigt sich anhand der sigmoidalen Verformung der S-Flächen, die schließlich in die C-Flächen einbiegen. Es handelt sich um eine im Kornmaßstab kontinuierliche Verformung. Qz: Quarz; Ms: Musko- vit; Pl: Plagioklas; Kfs: Kalifeldspat</a:t>
            </a:r>
          </a:p>
        </p:txBody>
      </p:sp>
      <p:sp>
        <p:nvSpPr>
          <p:cNvPr id="498" name="Abb. 10.69"/>
          <p:cNvSpPr txBox="1"/>
          <p:nvPr/>
        </p:nvSpPr>
        <p:spPr>
          <a:xfrm>
            <a:off x="568390" y="7726981"/>
            <a:ext cx="13608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10.69</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1622599"/>
            <a:ext cx="11266836" cy="8078216"/>
            <a:chOff x="0" y="0"/>
            <a:chExt cx="11266834" cy="8078214"/>
          </a:xfrm>
        </p:grpSpPr>
        <p:pic>
          <p:nvPicPr>
            <p:cNvPr id="74" name="Abb_10_07.png" descr="Abb_10_07.png"/>
            <p:cNvPicPr>
              <a:picLocks noChangeAspect="1"/>
            </p:cNvPicPr>
            <p:nvPr/>
          </p:nvPicPr>
          <p:blipFill>
            <a:blip r:embed="rId2">
              <a:extLst/>
            </a:blip>
            <a:srcRect l="0" t="0" r="0" b="0"/>
            <a:stretch>
              <a:fillRect/>
            </a:stretch>
          </p:blipFill>
          <p:spPr>
            <a:xfrm>
              <a:off x="0" y="0"/>
              <a:ext cx="11266835" cy="6161783"/>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Konstruktion des Mohr’schen Spannungskreises. Die Werte der Normalspannung 􏰔σn und der Scherspannung 􏰈σs werden für eine Fläche im Winkel 􏰎 θ = 30° bestimmt"/>
          <p:cNvSpPr txBox="1"/>
          <p:nvPr/>
        </p:nvSpPr>
        <p:spPr>
          <a:xfrm>
            <a:off x="2373072" y="8548413"/>
            <a:ext cx="8258656" cy="6136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Konstruktion des Mohr’schen Spannungskreises. Die Werte der Normalspannung 􏰔σ</a:t>
            </a:r>
            <a:r>
              <a:rPr baseline="-5999"/>
              <a:t>n</a:t>
            </a:r>
            <a:r>
              <a:t> und der Scherspannung 􏰈σ</a:t>
            </a:r>
            <a:r>
              <a:rPr baseline="-5999"/>
              <a:t>s</a:t>
            </a:r>
            <a:r>
              <a:t> werden für eine Fläche im Winkel 􏰎 θ = 30° bestimmt</a:t>
            </a:r>
          </a:p>
        </p:txBody>
      </p:sp>
      <p:sp>
        <p:nvSpPr>
          <p:cNvPr id="78" name="Abb. 10.7"/>
          <p:cNvSpPr txBox="1"/>
          <p:nvPr/>
        </p:nvSpPr>
        <p:spPr>
          <a:xfrm>
            <a:off x="2373072" y="8180113"/>
            <a:ext cx="11941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68390" y="1622599"/>
            <a:ext cx="11266836" cy="8078216"/>
            <a:chOff x="0" y="0"/>
            <a:chExt cx="11266834" cy="8078214"/>
          </a:xfrm>
        </p:grpSpPr>
        <p:pic>
          <p:nvPicPr>
            <p:cNvPr id="80" name="Abb_10_08.png" descr="Abb_10_08.png"/>
            <p:cNvPicPr>
              <a:picLocks noChangeAspect="1"/>
            </p:cNvPicPr>
            <p:nvPr/>
          </p:nvPicPr>
          <p:blipFill>
            <a:blip r:embed="rId2">
              <a:extLst/>
            </a:blip>
            <a:srcRect l="0" t="0" r="0" b="0"/>
            <a:stretch>
              <a:fillRect/>
            </a:stretch>
          </p:blipFill>
          <p:spPr>
            <a:xfrm>
              <a:off x="0" y="0"/>
              <a:ext cx="8867910" cy="7539483"/>
            </a:xfrm>
            <a:prstGeom prst="rect">
              <a:avLst/>
            </a:prstGeom>
            <a:ln w="12700" cap="flat">
              <a:noFill/>
              <a:miter lim="400000"/>
            </a:ln>
            <a:effectLst/>
          </p:spPr>
        </p:pic>
        <p:sp>
          <p:nvSpPr>
            <p:cNvPr id="8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Mohr-Diagramme für einige konkrete Spannungszustände:…"/>
          <p:cNvSpPr txBox="1"/>
          <p:nvPr/>
        </p:nvSpPr>
        <p:spPr>
          <a:xfrm>
            <a:off x="9568878" y="5682281"/>
            <a:ext cx="3156547"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Mohr-Diagramme für einige konkrete Spannungszustände:</a:t>
            </a:r>
          </a:p>
          <a:p>
            <a:pPr/>
            <a:r>
              <a:t>a hydrostatische Spannung (isotrop);</a:t>
            </a:r>
          </a:p>
          <a:p>
            <a:pPr/>
            <a:r>
              <a:t>b uniaxiale Kompression;</a:t>
            </a:r>
          </a:p>
          <a:p>
            <a:pPr/>
            <a:r>
              <a:t>c uniaxiale Dehnung;</a:t>
            </a:r>
          </a:p>
          <a:p>
            <a:pPr/>
            <a:r>
              <a:t>d axiale Kompression;</a:t>
            </a:r>
          </a:p>
          <a:p>
            <a:pPr/>
            <a:r>
              <a:t>e Ausbreitungsspannung oder axiale Dehnung;</a:t>
            </a:r>
          </a:p>
          <a:p>
            <a:pPr/>
            <a:r>
              <a:t>f triaxiale Spannung;</a:t>
            </a:r>
          </a:p>
          <a:p>
            <a:pPr/>
            <a:r>
              <a:t>g reine Scherspannung;</a:t>
            </a:r>
          </a:p>
          <a:p>
            <a:pPr/>
            <a:r>
              <a:t>h deviatorische Spannung;</a:t>
            </a:r>
          </a:p>
          <a:p>
            <a:pPr/>
            <a:r>
              <a:t>i differenzielle Spannung (drei verschiedene Fälle)</a:t>
            </a:r>
          </a:p>
        </p:txBody>
      </p:sp>
      <p:sp>
        <p:nvSpPr>
          <p:cNvPr id="84" name="Abb. 10.8"/>
          <p:cNvSpPr txBox="1"/>
          <p:nvPr/>
        </p:nvSpPr>
        <p:spPr>
          <a:xfrm>
            <a:off x="9568878" y="5313981"/>
            <a:ext cx="121923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10.8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