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1pPr>
    <a:lvl2pPr marL="0" marR="0" indent="228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2pPr>
    <a:lvl3pPr marL="0" marR="0" indent="457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3pPr>
    <a:lvl4pPr marL="0" marR="0" indent="685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4pPr>
    <a:lvl5pPr marL="0" marR="0" indent="9144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5pPr>
    <a:lvl6pPr marL="0" marR="0" indent="11430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6pPr>
    <a:lvl7pPr marL="0" marR="0" indent="13716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7pPr>
    <a:lvl8pPr marL="0" marR="0" indent="16002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8pPr>
    <a:lvl9pPr marL="0" marR="0" indent="182880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a:p>
        </p:txBody>
      </p:sp>
      <p:sp>
        <p:nvSpPr>
          <p:cNvPr id="33" name="Shape 3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Master Title">
    <p:spTree>
      <p:nvGrpSpPr>
        <p:cNvPr id="1" name=""/>
        <p:cNvGrpSpPr/>
        <p:nvPr/>
      </p:nvGrpSpPr>
      <p:grpSpPr>
        <a:xfrm>
          <a:off x="0" y="0"/>
          <a:ext cx="0" cy="0"/>
          <a:chOff x="0" y="0"/>
          <a:chExt cx="0" cy="0"/>
        </a:xfrm>
      </p:grpSpPr>
      <p:pic>
        <p:nvPicPr>
          <p:cNvPr id="16" name="Geowissenschaften_Deckblatt.tif" descr="Geowissenschaften_Deckblatt.tif"/>
          <p:cNvPicPr>
            <a:picLocks noChangeAspect="1"/>
          </p:cNvPicPr>
          <p:nvPr/>
        </p:nvPicPr>
        <p:blipFill>
          <a:blip r:embed="rId2">
            <a:extLst/>
          </a:blip>
          <a:srcRect l="0" t="0" r="0" b="0"/>
          <a:stretch>
            <a:fillRect/>
          </a:stretch>
        </p:blipFill>
        <p:spPr>
          <a:xfrm>
            <a:off x="0" y="0"/>
            <a:ext cx="7339563" cy="9753542"/>
          </a:xfrm>
          <a:prstGeom prst="rect">
            <a:avLst/>
          </a:prstGeom>
          <a:ln w="12700">
            <a:miter lim="400000"/>
          </a:ln>
        </p:spPr>
      </p:pic>
      <p:sp>
        <p:nvSpPr>
          <p:cNvPr id="17" name="Title Text"/>
          <p:cNvSpPr txBox="1"/>
          <p:nvPr>
            <p:ph type="title"/>
          </p:nvPr>
        </p:nvSpPr>
        <p:spPr>
          <a:xfrm>
            <a:off x="8090080" y="635000"/>
            <a:ext cx="4685565" cy="1769190"/>
          </a:xfrm>
          <a:prstGeom prst="rect">
            <a:avLst/>
          </a:prstGeom>
        </p:spPr>
        <p:txBody>
          <a:bodyPr lIns="50800" tIns="50800" rIns="50800" bIns="50800" anchor="t"/>
          <a:lstStyle>
            <a:lvl1pPr>
              <a:defRPr b="1" sz="4200">
                <a:solidFill>
                  <a:srgbClr val="E21F26"/>
                </a:solidFill>
                <a:uFill>
                  <a:solidFill>
                    <a:srgbClr val="922E32"/>
                  </a:solidFill>
                </a:uFill>
              </a:defRPr>
            </a:lvl1pPr>
          </a:lstStyle>
          <a:p>
            <a:pPr/>
            <a:r>
              <a:t>Title Text</a:t>
            </a:r>
          </a:p>
        </p:txBody>
      </p:sp>
      <p:sp>
        <p:nvSpPr>
          <p:cNvPr id="18" name="Body Level One…"/>
          <p:cNvSpPr txBox="1"/>
          <p:nvPr>
            <p:ph type="body" sz="quarter" idx="1"/>
          </p:nvPr>
        </p:nvSpPr>
        <p:spPr>
          <a:xfrm>
            <a:off x="8090080" y="3561079"/>
            <a:ext cx="4685565" cy="3051226"/>
          </a:xfrm>
          <a:prstGeom prst="rect">
            <a:avLst/>
          </a:prstGeom>
        </p:spPr>
        <p:txBody>
          <a:bodyPr/>
          <a:lstStyle>
            <a:lvl1pPr marL="0" marR="0" indent="0" algn="ctr">
              <a:spcBef>
                <a:spcPts val="0"/>
              </a:spcBef>
              <a:defRPr i="1" sz="3800">
                <a:uFill>
                  <a:solidFill>
                    <a:srgbClr val="EB8B2D"/>
                  </a:solidFill>
                </a:uFill>
              </a:defRPr>
            </a:lvl1pPr>
            <a:lvl2pPr marL="0" marR="0" indent="0" algn="ctr">
              <a:spcBef>
                <a:spcPts val="0"/>
              </a:spcBef>
              <a:defRPr i="1" sz="3800">
                <a:solidFill>
                  <a:srgbClr val="E21F26"/>
                </a:solidFill>
              </a:defRPr>
            </a:lvl2pPr>
            <a:lvl3pPr marL="0" marR="0" indent="0" algn="ctr">
              <a:spcBef>
                <a:spcPts val="0"/>
              </a:spcBef>
              <a:defRPr i="1" sz="3800">
                <a:solidFill>
                  <a:srgbClr val="E21F26"/>
                </a:solidFill>
                <a:uFill>
                  <a:solidFill>
                    <a:srgbClr val="EB8B2D"/>
                  </a:solidFill>
                </a:uFill>
              </a:defRPr>
            </a:lvl3pPr>
            <a:lvl4pPr marL="0" marR="0" indent="0" algn="ctr">
              <a:spcBef>
                <a:spcPts val="0"/>
              </a:spcBef>
              <a:defRPr i="1" sz="3800">
                <a:solidFill>
                  <a:srgbClr val="E21F26"/>
                </a:solidFill>
                <a:uFill>
                  <a:solidFill>
                    <a:srgbClr val="EB8B2D"/>
                  </a:solidFill>
                </a:uFill>
              </a:defRPr>
            </a:lvl4pPr>
            <a:lvl5pPr marL="0" marR="0" indent="0" algn="ctr">
              <a:spcBef>
                <a:spcPts val="0"/>
              </a:spcBef>
              <a:defRPr i="1" sz="3800">
                <a:solidFill>
                  <a:srgbClr val="E21F26"/>
                </a:solidFill>
                <a:uFill>
                  <a:solidFill>
                    <a:srgbClr val="EB8B2D"/>
                  </a:solidFill>
                </a:uFill>
              </a:defRPr>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o text">
    <p:spTree>
      <p:nvGrpSpPr>
        <p:cNvPr id="1" name=""/>
        <p:cNvGrpSpPr/>
        <p:nvPr/>
      </p:nvGrpSpPr>
      <p:grpSpPr>
        <a:xfrm>
          <a:off x="0" y="0"/>
          <a:ext cx="0" cy="0"/>
          <a:chOff x="0" y="0"/>
          <a:chExt cx="0" cy="0"/>
        </a:xfrm>
      </p:grpSpPr>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tif"/><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Geowissenschaften_Deckblatt.tif" descr="Geowissenschaften_Deckblatt.tif"/>
          <p:cNvPicPr>
            <a:picLocks noChangeAspect="1"/>
          </p:cNvPicPr>
          <p:nvPr/>
        </p:nvPicPr>
        <p:blipFill>
          <a:blip r:embed="rId2">
            <a:extLst/>
          </a:blip>
          <a:srcRect l="0" t="0" r="0" b="85391"/>
          <a:stretch>
            <a:fillRect/>
          </a:stretch>
        </p:blipFill>
        <p:spPr>
          <a:xfrm>
            <a:off x="0" y="0"/>
            <a:ext cx="7339563" cy="1424892"/>
          </a:xfrm>
          <a:prstGeom prst="rect">
            <a:avLst/>
          </a:prstGeom>
          <a:ln w="12700">
            <a:miter lim="400000"/>
          </a:ln>
        </p:spPr>
      </p:pic>
      <p:sp>
        <p:nvSpPr>
          <p:cNvPr id="3" name="Geowissenschaften, Die Dynamik des Systems Erde"/>
          <p:cNvSpPr txBox="1"/>
          <p:nvPr/>
        </p:nvSpPr>
        <p:spPr>
          <a:xfrm>
            <a:off x="7728761" y="175850"/>
            <a:ext cx="5098264"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defTabSz="638951">
              <a:spcBef>
                <a:spcPts val="1400"/>
              </a:spcBef>
              <a:buClr>
                <a:srgbClr val="000000"/>
              </a:buClr>
              <a:buFont typeface="Georgia"/>
              <a:tabLst>
                <a:tab pos="1295400" algn="l"/>
                <a:tab pos="2603500" algn="l"/>
                <a:tab pos="3898900" algn="l"/>
                <a:tab pos="5207000" algn="l"/>
                <a:tab pos="6502400" algn="l"/>
                <a:tab pos="7797800" algn="l"/>
                <a:tab pos="9105900" algn="l"/>
                <a:tab pos="10401300" algn="l"/>
                <a:tab pos="11709400" algn="l"/>
                <a:tab pos="13004800" algn="l"/>
                <a:tab pos="14300200" algn="l"/>
                <a:tab pos="14681200" algn="l"/>
              </a:tabLst>
              <a:defRPr>
                <a:solidFill>
                  <a:srgbClr val="1C3B63"/>
                </a:solidFill>
                <a:uFill>
                  <a:solidFill>
                    <a:srgbClr val="B01A3B"/>
                  </a:solidFill>
                </a:uFill>
              </a:defRPr>
            </a:lvl1pPr>
          </a:lstStyle>
          <a:p>
            <a:pPr/>
            <a:r>
              <a:t>Geowissenschaften, Die Dynamik des Systems Erde</a:t>
            </a:r>
          </a:p>
        </p:txBody>
      </p:sp>
      <p:sp>
        <p:nvSpPr>
          <p:cNvPr id="4" name="© R. Bousquet"/>
          <p:cNvSpPr txBox="1"/>
          <p:nvPr/>
        </p:nvSpPr>
        <p:spPr>
          <a:xfrm>
            <a:off x="-1" y="9359900"/>
            <a:ext cx="1708007" cy="292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marL="57799" marR="57799" defTabSz="638951">
              <a:spcBef>
                <a:spcPts val="1400"/>
              </a:spcBef>
              <a:buClr>
                <a:srgbClr val="004479"/>
              </a:buClr>
              <a:buFont typeface="Georgia"/>
              <a:defRPr sz="1200">
                <a:solidFill>
                  <a:srgbClr val="1E3D64"/>
                </a:solidFill>
                <a:uFill>
                  <a:solidFill>
                    <a:srgbClr val="FFFFFE"/>
                  </a:solidFill>
                </a:uFill>
              </a:defRPr>
            </a:lvl1pPr>
          </a:lstStyle>
          <a:p>
            <a:pPr/>
            <a:r>
              <a:t>© R. Bousquet</a:t>
            </a:r>
          </a:p>
        </p:txBody>
      </p:sp>
      <p:pic>
        <p:nvPicPr>
          <p:cNvPr id="5" name="Image" descr="Image"/>
          <p:cNvPicPr>
            <a:picLocks noChangeAspect="1"/>
          </p:cNvPicPr>
          <p:nvPr/>
        </p:nvPicPr>
        <p:blipFill>
          <a:blip r:embed="rId3">
            <a:extLst/>
          </a:blip>
          <a:stretch>
            <a:fillRect/>
          </a:stretch>
        </p:blipFill>
        <p:spPr>
          <a:xfrm>
            <a:off x="10277892" y="9283395"/>
            <a:ext cx="2447533" cy="368606"/>
          </a:xfrm>
          <a:prstGeom prst="rect">
            <a:avLst/>
          </a:prstGeom>
          <a:ln w="12700">
            <a:miter lim="400000"/>
          </a:ln>
        </p:spPr>
      </p:pic>
      <p:sp>
        <p:nvSpPr>
          <p:cNvPr id="6" name="Kapitel 13:…"/>
          <p:cNvSpPr txBox="1"/>
          <p:nvPr/>
        </p:nvSpPr>
        <p:spPr>
          <a:xfrm>
            <a:off x="7615517" y="635000"/>
            <a:ext cx="5109908" cy="935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55751" marR="55751" defTabSz="638951">
              <a:buClr>
                <a:srgbClr val="004479"/>
              </a:buClr>
              <a:buFont typeface="Georgia"/>
              <a:defRPr b="1" sz="2100">
                <a:solidFill>
                  <a:srgbClr val="E21F26"/>
                </a:solidFill>
                <a:uFill>
                  <a:solidFill>
                    <a:srgbClr val="922E32"/>
                  </a:solidFill>
                </a:uFill>
              </a:defRPr>
            </a:pPr>
            <a:r>
              <a:t>Kapitel 13:</a:t>
            </a:r>
          </a:p>
          <a:p>
            <a:pPr marL="55751" marR="55751" defTabSz="638951">
              <a:buClr>
                <a:srgbClr val="004479"/>
              </a:buClr>
              <a:buFont typeface="Georgia"/>
              <a:defRPr b="1" sz="1800">
                <a:solidFill>
                  <a:srgbClr val="E21F26"/>
                </a:solidFill>
                <a:uFill>
                  <a:solidFill>
                    <a:srgbClr val="922E32"/>
                  </a:solidFill>
                </a:uFill>
              </a:defRPr>
            </a:pPr>
            <a:r>
              <a:rPr b="0"/>
              <a:t>Herkunft der Sedimente und Sedimentationsprozesse</a:t>
            </a:r>
          </a:p>
        </p:txBody>
      </p:sp>
      <p:sp>
        <p:nvSpPr>
          <p:cNvPr id="7" name="Title Text"/>
          <p:cNvSpPr txBox="1"/>
          <p:nvPr>
            <p:ph type="title"/>
          </p:nvPr>
        </p:nvSpPr>
        <p:spPr>
          <a:xfrm>
            <a:off x="269999" y="0"/>
            <a:ext cx="11520002" cy="72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8" name="Body Level One…"/>
          <p:cNvSpPr txBox="1"/>
          <p:nvPr>
            <p:ph type="body" idx="1"/>
          </p:nvPr>
        </p:nvSpPr>
        <p:spPr>
          <a:xfrm>
            <a:off x="269999" y="1460500"/>
            <a:ext cx="12458701" cy="6934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2pPr marL="1112391" indent="-399666">
              <a:spcBef>
                <a:spcPts val="1000"/>
              </a:spcBef>
              <a:defRPr sz="2800">
                <a:solidFill>
                  <a:srgbClr val="EB8B2D"/>
                </a:solidFill>
                <a:uFill>
                  <a:solidFill>
                    <a:srgbClr val="EB8B2D"/>
                  </a:solidFill>
                </a:uFill>
              </a:defRPr>
            </a:lvl2pPr>
            <a:lvl3pPr marL="1681351" indent="-318387">
              <a:spcBef>
                <a:spcPts val="900"/>
              </a:spcBef>
              <a:defRPr sz="2800">
                <a:solidFill>
                  <a:srgbClr val="B01A3B"/>
                </a:solidFill>
                <a:uFill>
                  <a:solidFill>
                    <a:srgbClr val="B01A3B"/>
                  </a:solidFill>
                </a:uFill>
              </a:defRPr>
            </a:lvl3pPr>
            <a:lvl4pPr marL="2331590" indent="-188337">
              <a:spcBef>
                <a:spcPts val="700"/>
              </a:spcBef>
              <a:defRPr sz="2400">
                <a:solidFill>
                  <a:srgbClr val="4E9B40"/>
                </a:solidFill>
                <a:uFill>
                  <a:solidFill>
                    <a:srgbClr val="4E9B40"/>
                  </a:solidFill>
                </a:uFill>
              </a:defRPr>
            </a:lvl4pPr>
            <a:lvl5pPr marL="2981831" indent="-58291">
              <a:spcBef>
                <a:spcPts val="7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0673644" y="8890000"/>
            <a:ext cx="326332" cy="342900"/>
          </a:xfrm>
          <a:prstGeom prst="rect">
            <a:avLst/>
          </a:prstGeom>
          <a:ln w="12700">
            <a:miter lim="400000"/>
          </a:ln>
        </p:spPr>
        <p:txBody>
          <a:bodyPr wrap="none" lIns="50800" tIns="50800" rIns="50800" bIns="50800">
            <a:spAutoFit/>
          </a:bodyPr>
          <a:lstStyle>
            <a:lvl1pPr defTabSz="825500">
              <a:spcBef>
                <a:spcPts val="1400"/>
              </a:spcBef>
              <a:defRPr>
                <a:uFill>
                  <a:solidFill>
                    <a:srgbClr val="000000"/>
                  </a:solidFill>
                </a:u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Lst>
  <p:transition xmlns:p14="http://schemas.microsoft.com/office/powerpoint/2010/main" spd="med" advClick="1"/>
  <p:txStyles>
    <p:titleStyle>
      <a:lvl1pPr marL="55751" marR="55751" indent="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1pPr>
      <a:lvl2pPr marL="55751" marR="55751" indent="228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2pPr>
      <a:lvl3pPr marL="55751" marR="55751" indent="4572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3pPr>
      <a:lvl4pPr marL="55751" marR="55751" indent="685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4pPr>
      <a:lvl5pPr marL="55751" marR="55751" indent="9144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5pPr>
      <a:lvl6pPr marL="55751" marR="55751" indent="11430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6pPr>
      <a:lvl7pPr marL="55751" marR="55751" indent="13716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7pPr>
      <a:lvl8pPr marL="55751" marR="55751" indent="1600199"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8pPr>
      <a:lvl9pPr marL="55751" marR="55751" indent="1828800" algn="l" defTabSz="638951" latinLnBrk="0">
        <a:lnSpc>
          <a:spcPct val="100000"/>
        </a:lnSpc>
        <a:spcBef>
          <a:spcPts val="0"/>
        </a:spcBef>
        <a:spcAft>
          <a:spcPts val="0"/>
        </a:spcAft>
        <a:buClr>
          <a:srgbClr val="004479"/>
        </a:buClr>
        <a:buSzTx/>
        <a:buFont typeface="Georgia"/>
        <a:buNone/>
        <a:tabLst/>
        <a:defRPr b="0" baseline="0" cap="none" i="1" spc="0" strike="noStrike" sz="3200" u="none">
          <a:solidFill>
            <a:srgbClr val="A43590"/>
          </a:solidFill>
          <a:uFill>
            <a:solidFill>
              <a:srgbClr val="B01A3B"/>
            </a:solidFill>
          </a:uFill>
          <a:latin typeface="+mn-lt"/>
          <a:ea typeface="+mn-ea"/>
          <a:cs typeface="+mn-cs"/>
          <a:sym typeface="Georgia"/>
        </a:defRPr>
      </a:lvl9pPr>
    </p:titleStyle>
    <p:bodyStyle>
      <a:lvl1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1pPr>
      <a:lvl2pPr marL="543431" marR="55751" indent="-480946"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2pPr>
      <a:lvl3pPr marL="543431" marR="55751" indent="-480947"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3pPr>
      <a:lvl4pPr marL="543431" marR="55751" indent="-35089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4pPr>
      <a:lvl5pPr marL="543431" marR="55751" indent="-22085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5pPr>
      <a:lvl6pPr marL="543431" marR="55751" indent="1569719"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6pPr>
      <a:lvl7pPr marL="543431" marR="55751" indent="19126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7pPr>
      <a:lvl8pPr marL="543431" marR="55751" indent="22555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8pPr>
      <a:lvl9pPr marL="543431" marR="55751" indent="2598420" algn="l" defTabSz="638951" latinLnBrk="0">
        <a:lnSpc>
          <a:spcPct val="100000"/>
        </a:lnSpc>
        <a:spcBef>
          <a:spcPts val="1100"/>
        </a:spcBef>
        <a:spcAft>
          <a:spcPts val="0"/>
        </a:spcAft>
        <a:buClrTx/>
        <a:buSzTx/>
        <a:buFontTx/>
        <a:buNone/>
        <a:tabLst/>
        <a:defRPr b="0" baseline="0" cap="none" i="0" spc="0" strike="noStrike" sz="3000" u="none">
          <a:solidFill>
            <a:srgbClr val="184283"/>
          </a:solidFill>
          <a:uFill>
            <a:solidFill>
              <a:srgbClr val="184283"/>
            </a:solidFill>
          </a:uFill>
          <a:latin typeface="+mn-lt"/>
          <a:ea typeface="+mn-ea"/>
          <a:cs typeface="+mn-cs"/>
          <a:sym typeface="Georgia"/>
        </a:defRPr>
      </a:lvl9pPr>
    </p:bodyStyle>
    <p:otherStyle>
      <a:lvl1pPr marL="0" marR="0" indent="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1pPr>
      <a:lvl2pPr marL="0" marR="0" indent="228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2pPr>
      <a:lvl3pPr marL="0" marR="0" indent="457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3pPr>
      <a:lvl4pPr marL="0" marR="0" indent="685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4pPr>
      <a:lvl5pPr marL="0" marR="0" indent="9144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5pPr>
      <a:lvl6pPr marL="0" marR="0" indent="11430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6pPr>
      <a:lvl7pPr marL="0" marR="0" indent="13716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7pPr>
      <a:lvl8pPr marL="0" marR="0" indent="16002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8pPr>
      <a:lvl9pPr marL="0" marR="0" indent="1828800" algn="l" defTabSz="825500" latinLnBrk="0">
        <a:lnSpc>
          <a:spcPct val="100000"/>
        </a:lnSpc>
        <a:spcBef>
          <a:spcPts val="1400"/>
        </a:spcBef>
        <a:spcAft>
          <a:spcPts val="0"/>
        </a:spcAft>
        <a:buClrTx/>
        <a:buSzTx/>
        <a:buFontTx/>
        <a:buNone/>
        <a:tabLst/>
        <a:defRPr b="0" baseline="0" cap="none" i="1" spc="0" strike="noStrike" sz="1600" u="none">
          <a:solidFill>
            <a:schemeClr val="tx1"/>
          </a:solidFill>
          <a:uFill>
            <a:solidFill>
              <a:srgbClr val="000000"/>
            </a:solidFill>
          </a:uFill>
          <a:latin typeface="+mn-lt"/>
          <a:ea typeface="+mn-ea"/>
          <a:cs typeface="+mn-cs"/>
          <a:sym typeface="Georg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 name="Gesteinskreis-lauf und Gebirgs-bildungen"/>
          <p:cNvSpPr txBox="1"/>
          <p:nvPr>
            <p:ph type="ctrTitle"/>
          </p:nvPr>
        </p:nvSpPr>
        <p:spPr>
          <a:xfrm>
            <a:off x="8090080" y="647700"/>
            <a:ext cx="4685565" cy="3563627"/>
          </a:xfrm>
          <a:prstGeom prst="rect">
            <a:avLst/>
          </a:prstGeom>
        </p:spPr>
        <p:txBody>
          <a:bodyPr/>
          <a:lstStyle/>
          <a:p>
            <a:pPr/>
            <a:r>
              <a:t>Gesteinskreis-lauf und Gebirgs-bildungen</a:t>
            </a:r>
          </a:p>
        </p:txBody>
      </p:sp>
      <p:sp>
        <p:nvSpPr>
          <p:cNvPr id="36" name="Kapitel 13…"/>
          <p:cNvSpPr txBox="1"/>
          <p:nvPr>
            <p:ph type="subTitle" sz="quarter" idx="1"/>
          </p:nvPr>
        </p:nvSpPr>
        <p:spPr>
          <a:xfrm>
            <a:off x="8090080" y="3561079"/>
            <a:ext cx="4685565" cy="3883771"/>
          </a:xfrm>
          <a:prstGeom prst="rect">
            <a:avLst/>
          </a:prstGeom>
        </p:spPr>
        <p:txBody>
          <a:bodyPr/>
          <a:lstStyle/>
          <a:p>
            <a:pPr/>
            <a:r>
              <a:t>Kapitel 13</a:t>
            </a:r>
          </a:p>
          <a:p>
            <a:pPr lvl="1"/>
          </a:p>
          <a:p>
            <a:pPr lvl="1"/>
            <a:r>
              <a:t>Herkunft der Sedimente und Sedimentations-prozesse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8390" y="1622599"/>
            <a:ext cx="10174570" cy="7148006"/>
            <a:chOff x="0" y="0"/>
            <a:chExt cx="10174568" cy="7148005"/>
          </a:xfrm>
        </p:grpSpPr>
        <p:pic>
          <p:nvPicPr>
            <p:cNvPr id="86" name="Abb_13_09.png" descr="Abb_13_09.png"/>
            <p:cNvPicPr>
              <a:picLocks noChangeAspect="1"/>
            </p:cNvPicPr>
            <p:nvPr/>
          </p:nvPicPr>
          <p:blipFill>
            <a:blip r:embed="rId2">
              <a:extLst/>
            </a:blip>
            <a:srcRect l="0" t="0" r="0" b="0"/>
            <a:stretch>
              <a:fillRect/>
            </a:stretch>
          </p:blipFill>
          <p:spPr>
            <a:xfrm>
              <a:off x="0" y="0"/>
              <a:ext cx="10174569" cy="6583940"/>
            </a:xfrm>
            <a:prstGeom prst="rect">
              <a:avLst/>
            </a:prstGeom>
            <a:ln w="12700" cap="flat">
              <a:noFill/>
              <a:miter lim="400000"/>
            </a:ln>
            <a:effectLst/>
          </p:spPr>
        </p:pic>
        <p:sp>
          <p:nvSpPr>
            <p:cNvPr id="87" name="Type to enter a caption."/>
            <p:cNvSpPr/>
            <p:nvPr/>
          </p:nvSpPr>
          <p:spPr>
            <a:xfrm>
              <a:off x="0" y="6685473"/>
              <a:ext cx="10174569"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9" name="Kohlenstoffaustausch zwischen Atmosphäre und Ozean. Die Abbildung zeigt zwei Austauschmechanismen:…"/>
          <p:cNvSpPr txBox="1"/>
          <p:nvPr/>
        </p:nvSpPr>
        <p:spPr>
          <a:xfrm>
            <a:off x="568390" y="8577881"/>
            <a:ext cx="1215703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Kohlenstoffaustausch zwischen Atmosphäre und Ozean. Die Abbildung zeigt zwei Austauschmechanismen:</a:t>
            </a:r>
          </a:p>
          <a:p>
            <a:pPr/>
            <a:r>
              <a:t>rechts die physikalische, links die biologische Pumpe (nach Chisholm 2000)</a:t>
            </a:r>
          </a:p>
        </p:txBody>
      </p:sp>
      <p:sp>
        <p:nvSpPr>
          <p:cNvPr id="90" name="Abb. 13.9"/>
          <p:cNvSpPr txBox="1"/>
          <p:nvPr/>
        </p:nvSpPr>
        <p:spPr>
          <a:xfrm>
            <a:off x="568390" y="8209581"/>
            <a:ext cx="119524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13.9</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8390" y="1622599"/>
            <a:ext cx="11266836" cy="8078216"/>
            <a:chOff x="0" y="0"/>
            <a:chExt cx="11266834" cy="8078214"/>
          </a:xfrm>
        </p:grpSpPr>
        <p:pic>
          <p:nvPicPr>
            <p:cNvPr id="92" name="Abb_13_10.png" descr="Abb_13_10.png"/>
            <p:cNvPicPr>
              <a:picLocks noChangeAspect="1"/>
            </p:cNvPicPr>
            <p:nvPr/>
          </p:nvPicPr>
          <p:blipFill>
            <a:blip r:embed="rId2">
              <a:extLst/>
            </a:blip>
            <a:srcRect l="0" t="0" r="0" b="0"/>
            <a:stretch>
              <a:fillRect/>
            </a:stretch>
          </p:blipFill>
          <p:spPr>
            <a:xfrm>
              <a:off x="0" y="0"/>
              <a:ext cx="11266835" cy="5903114"/>
            </a:xfrm>
            <a:prstGeom prst="rect">
              <a:avLst/>
            </a:prstGeom>
            <a:ln w="12700" cap="flat">
              <a:noFill/>
              <a:miter lim="400000"/>
            </a:ln>
            <a:effectLst/>
          </p:spPr>
        </p:pic>
        <p:sp>
          <p:nvSpPr>
            <p:cNvPr id="9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95" name="Derzeitiger Karbonat-Silikat-Kreislauf. Der Materialumsatz ist in 1018 mol Ma􏰔1 und die Speicherkapazität in 1018 mol angegeben (nach Berner, Lasaga und Garrels 1983)"/>
          <p:cNvSpPr txBox="1"/>
          <p:nvPr/>
        </p:nvSpPr>
        <p:spPr>
          <a:xfrm>
            <a:off x="3101288" y="8675978"/>
            <a:ext cx="8049337" cy="6074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Derzeitiger Karbonat-Silikat-Kreislauf. Der Materialumsatz ist in 1018 mol Ma􏰔1 und die Speicherkapazität in 1018 mol angegeben (nach Berner, Lasaga und Garrels 1983)</a:t>
            </a:r>
          </a:p>
        </p:txBody>
      </p:sp>
      <p:sp>
        <p:nvSpPr>
          <p:cNvPr id="96" name="Abb. 13.10"/>
          <p:cNvSpPr txBox="1"/>
          <p:nvPr/>
        </p:nvSpPr>
        <p:spPr>
          <a:xfrm>
            <a:off x="3146145" y="8307678"/>
            <a:ext cx="1319363"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13.10</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8390" y="2442201"/>
            <a:ext cx="11266836" cy="7258614"/>
            <a:chOff x="0" y="819601"/>
            <a:chExt cx="11266834" cy="7258612"/>
          </a:xfrm>
        </p:grpSpPr>
        <p:pic>
          <p:nvPicPr>
            <p:cNvPr id="98" name="Abb_13_11.png" descr="Abb_13_11.png"/>
            <p:cNvPicPr>
              <a:picLocks noChangeAspect="1"/>
            </p:cNvPicPr>
            <p:nvPr/>
          </p:nvPicPr>
          <p:blipFill>
            <a:blip r:embed="rId2">
              <a:extLst/>
            </a:blip>
            <a:srcRect l="0" t="0" r="0" b="0"/>
            <a:stretch>
              <a:fillRect/>
            </a:stretch>
          </p:blipFill>
          <p:spPr>
            <a:xfrm>
              <a:off x="0" y="819601"/>
              <a:ext cx="11266835" cy="3936013"/>
            </a:xfrm>
            <a:prstGeom prst="rect">
              <a:avLst/>
            </a:prstGeom>
            <a:ln w="12700" cap="flat">
              <a:noFill/>
              <a:miter lim="400000"/>
            </a:ln>
            <a:effectLst/>
          </p:spPr>
        </p:pic>
        <p:sp>
          <p:nvSpPr>
            <p:cNvPr id="9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1" name="Calciumumsatz im marinen Ablagerungsmilieu"/>
          <p:cNvSpPr txBox="1"/>
          <p:nvPr/>
        </p:nvSpPr>
        <p:spPr>
          <a:xfrm>
            <a:off x="7208613" y="8819181"/>
            <a:ext cx="5516812"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Calciumumsatz im marinen Ablagerungsmilieu</a:t>
            </a:r>
          </a:p>
        </p:txBody>
      </p:sp>
      <p:sp>
        <p:nvSpPr>
          <p:cNvPr id="102" name="Abb. 13.11"/>
          <p:cNvSpPr txBox="1"/>
          <p:nvPr/>
        </p:nvSpPr>
        <p:spPr>
          <a:xfrm>
            <a:off x="7339409" y="8450881"/>
            <a:ext cx="127103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13.11</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8390" y="1622599"/>
            <a:ext cx="9822939" cy="7117514"/>
            <a:chOff x="0" y="0"/>
            <a:chExt cx="9822937" cy="7117512"/>
          </a:xfrm>
        </p:grpSpPr>
        <p:pic>
          <p:nvPicPr>
            <p:cNvPr id="104" name="Abb_13_12.png" descr="Abb_13_12.png"/>
            <p:cNvPicPr>
              <a:picLocks noChangeAspect="1"/>
            </p:cNvPicPr>
            <p:nvPr/>
          </p:nvPicPr>
          <p:blipFill>
            <a:blip r:embed="rId2">
              <a:extLst/>
            </a:blip>
            <a:srcRect l="41" t="0" r="41" b="0"/>
            <a:stretch>
              <a:fillRect/>
            </a:stretch>
          </p:blipFill>
          <p:spPr>
            <a:xfrm>
              <a:off x="0" y="0"/>
              <a:ext cx="9822938" cy="6318719"/>
            </a:xfrm>
            <a:prstGeom prst="rect">
              <a:avLst/>
            </a:prstGeom>
            <a:ln w="12700" cap="flat">
              <a:noFill/>
              <a:miter lim="400000"/>
            </a:ln>
            <a:effectLst/>
          </p:spPr>
        </p:pic>
        <p:sp>
          <p:nvSpPr>
            <p:cNvPr id="105" name="Type to enter a caption."/>
            <p:cNvSpPr/>
            <p:nvPr/>
          </p:nvSpPr>
          <p:spPr>
            <a:xfrm>
              <a:off x="0" y="6654980"/>
              <a:ext cx="9822938"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07" name="Stabilitätsbereiche von Anhydrit und Gips. Die Gleich- gewichtskurve ist eine Funktion der Temperatur der Sole und der Konzentration im Meerwasser und abhängig von der Wasseraktivität"/>
          <p:cNvSpPr txBox="1"/>
          <p:nvPr/>
        </p:nvSpPr>
        <p:spPr>
          <a:xfrm>
            <a:off x="1114730" y="8577881"/>
            <a:ext cx="10548459"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Stabilitätsbereiche von Anhydrit und Gips. Die Gleich- gewichtskurve ist eine Funktion der Temperatur der Sole und der Konzentration im Meerwasser und abhängig von der Wasseraktivität</a:t>
            </a:r>
          </a:p>
        </p:txBody>
      </p:sp>
      <p:sp>
        <p:nvSpPr>
          <p:cNvPr id="108" name="Abb. 13.12"/>
          <p:cNvSpPr txBox="1"/>
          <p:nvPr/>
        </p:nvSpPr>
        <p:spPr>
          <a:xfrm>
            <a:off x="1184446" y="8201380"/>
            <a:ext cx="130228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13.12</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2" name="Image Gallery"/>
          <p:cNvGrpSpPr/>
          <p:nvPr/>
        </p:nvGrpSpPr>
        <p:grpSpPr>
          <a:xfrm>
            <a:off x="568390" y="1643928"/>
            <a:ext cx="8671605" cy="7092705"/>
            <a:chOff x="0" y="21329"/>
            <a:chExt cx="8671603" cy="7092703"/>
          </a:xfrm>
        </p:grpSpPr>
        <p:pic>
          <p:nvPicPr>
            <p:cNvPr id="110" name="Abb_13_13.png" descr="Abb_13_13.png"/>
            <p:cNvPicPr>
              <a:picLocks noChangeAspect="1"/>
            </p:cNvPicPr>
            <p:nvPr/>
          </p:nvPicPr>
          <p:blipFill>
            <a:blip r:embed="rId2">
              <a:extLst/>
            </a:blip>
            <a:srcRect l="0" t="0" r="0" b="0"/>
            <a:stretch>
              <a:fillRect/>
            </a:stretch>
          </p:blipFill>
          <p:spPr>
            <a:xfrm>
              <a:off x="0" y="21329"/>
              <a:ext cx="8671604" cy="6532642"/>
            </a:xfrm>
            <a:prstGeom prst="rect">
              <a:avLst/>
            </a:prstGeom>
            <a:ln w="12700" cap="flat">
              <a:noFill/>
              <a:miter lim="400000"/>
            </a:ln>
            <a:effectLst/>
          </p:spPr>
        </p:pic>
        <p:sp>
          <p:nvSpPr>
            <p:cNvPr id="111" name="Type to enter a caption."/>
            <p:cNvSpPr/>
            <p:nvPr/>
          </p:nvSpPr>
          <p:spPr>
            <a:xfrm>
              <a:off x="0" y="6651500"/>
              <a:ext cx="8671604"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3" name="Entwicklungsschema der unterschiedlichen Solen. Die Ausfällung einer Mineralphase von Gips oder Dolomit bestimmt das Entwicklungsschema der Solen in die eine oder andere Richtung. Bei den kontinentalen Evaporiten erlaubt die Präsenz von HCO􏰔- und CO􏰔-I"/>
          <p:cNvSpPr txBox="1"/>
          <p:nvPr/>
        </p:nvSpPr>
        <p:spPr>
          <a:xfrm>
            <a:off x="9442387" y="3969964"/>
            <a:ext cx="3283038" cy="51921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Entwicklungsschema der unterschiedlichen Solen. Die Ausfällung einer Mineralphase von Gips oder Dolomit bestimmt das Entwicklungsschema der Solen in die eine oder andere Richtung. Bei den kontinentalen Evaporiten erlaubt die Präsenz von HCO􏰔- und CO􏰔-Ionen und deren Dominanz über die Anionen am Ende der Fraktionierung die Bildung von Erdalkalikarbonaten wie dem wasserhaltigen Natriumkarbonat Trona. Im marinen Bereich werden die Calcium- und Karbonat-Ionen sehr früh durch die Ausfällung von Kalzit, Aragonit und Dolomit verbraucht, sodass Na -, Cl - und SO4 -reiche Solen übrigbleiben (nach Harvie et al. 1982)</a:t>
            </a:r>
          </a:p>
        </p:txBody>
      </p:sp>
      <p:sp>
        <p:nvSpPr>
          <p:cNvPr id="114" name="Abb. 13.13"/>
          <p:cNvSpPr txBox="1"/>
          <p:nvPr/>
        </p:nvSpPr>
        <p:spPr>
          <a:xfrm>
            <a:off x="9442387" y="3601664"/>
            <a:ext cx="1301838"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8" name="Image Gallery"/>
          <p:cNvGrpSpPr/>
          <p:nvPr/>
        </p:nvGrpSpPr>
        <p:grpSpPr>
          <a:xfrm>
            <a:off x="568390" y="1622599"/>
            <a:ext cx="11266836" cy="8078216"/>
            <a:chOff x="0" y="0"/>
            <a:chExt cx="11266834" cy="8078214"/>
          </a:xfrm>
        </p:grpSpPr>
        <p:pic>
          <p:nvPicPr>
            <p:cNvPr id="116" name="Abb_13_14.png" descr="Abb_13_14.png"/>
            <p:cNvPicPr>
              <a:picLocks noChangeAspect="1"/>
            </p:cNvPicPr>
            <p:nvPr/>
          </p:nvPicPr>
          <p:blipFill>
            <a:blip r:embed="rId2">
              <a:extLst/>
            </a:blip>
            <a:srcRect l="0" t="0" r="0" b="0"/>
            <a:stretch>
              <a:fillRect/>
            </a:stretch>
          </p:blipFill>
          <p:spPr>
            <a:xfrm>
              <a:off x="0" y="0"/>
              <a:ext cx="6335566" cy="7539483"/>
            </a:xfrm>
            <a:prstGeom prst="rect">
              <a:avLst/>
            </a:prstGeom>
            <a:ln w="12700" cap="flat">
              <a:noFill/>
              <a:miter lim="400000"/>
            </a:ln>
            <a:effectLst/>
          </p:spPr>
        </p:pic>
        <p:sp>
          <p:nvSpPr>
            <p:cNvPr id="11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19" name="Unterschiedliche Modelle zur Entstehung von Evaporiten (nach Tucker 2001)"/>
          <p:cNvSpPr txBox="1"/>
          <p:nvPr/>
        </p:nvSpPr>
        <p:spPr>
          <a:xfrm>
            <a:off x="8395269" y="8577881"/>
            <a:ext cx="4330156"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Unterschiedliche Modelle zur Entstehung von Evaporiten (nach Tucker 2001)</a:t>
            </a:r>
          </a:p>
        </p:txBody>
      </p:sp>
      <p:sp>
        <p:nvSpPr>
          <p:cNvPr id="120" name="Abb. 13.14"/>
          <p:cNvSpPr txBox="1"/>
          <p:nvPr/>
        </p:nvSpPr>
        <p:spPr>
          <a:xfrm>
            <a:off x="8395269" y="8209581"/>
            <a:ext cx="1307531"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13.14</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4" name="Image Gallery"/>
          <p:cNvGrpSpPr/>
          <p:nvPr/>
        </p:nvGrpSpPr>
        <p:grpSpPr>
          <a:xfrm>
            <a:off x="568390" y="1622599"/>
            <a:ext cx="11266836" cy="8078216"/>
            <a:chOff x="0" y="0"/>
            <a:chExt cx="11266834" cy="8078214"/>
          </a:xfrm>
        </p:grpSpPr>
        <p:pic>
          <p:nvPicPr>
            <p:cNvPr id="122" name="Abb_13_15.png" descr="Abb_13_15.png"/>
            <p:cNvPicPr>
              <a:picLocks noChangeAspect="1"/>
            </p:cNvPicPr>
            <p:nvPr/>
          </p:nvPicPr>
          <p:blipFill>
            <a:blip r:embed="rId2">
              <a:extLst/>
            </a:blip>
            <a:srcRect l="0" t="0" r="0" b="0"/>
            <a:stretch>
              <a:fillRect/>
            </a:stretch>
          </p:blipFill>
          <p:spPr>
            <a:xfrm>
              <a:off x="0" y="0"/>
              <a:ext cx="6646926" cy="7539483"/>
            </a:xfrm>
            <a:prstGeom prst="rect">
              <a:avLst/>
            </a:prstGeom>
            <a:ln w="12700" cap="flat">
              <a:noFill/>
              <a:miter lim="400000"/>
            </a:ln>
            <a:effectLst/>
          </p:spPr>
        </p:pic>
        <p:sp>
          <p:nvSpPr>
            <p:cNvPr id="12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25" name="Ablagerungszyklus der Sebkhas. Die Mächtigkeit eines Zyklus variiert zwischen einigen Metern und einigen Zehnermetern. (Nach Tucker 2001)"/>
          <p:cNvSpPr txBox="1"/>
          <p:nvPr/>
        </p:nvSpPr>
        <p:spPr>
          <a:xfrm>
            <a:off x="8395269" y="8095281"/>
            <a:ext cx="4330156"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Ablagerungszyklus der Sebkhas. Die Mächtigkeit eines Zyklus variiert zwischen einigen Metern und einigen Zehnermetern. (Nach Tucker 2001)</a:t>
            </a:r>
          </a:p>
        </p:txBody>
      </p:sp>
      <p:sp>
        <p:nvSpPr>
          <p:cNvPr id="126" name="Abb. 13.15"/>
          <p:cNvSpPr txBox="1"/>
          <p:nvPr/>
        </p:nvSpPr>
        <p:spPr>
          <a:xfrm>
            <a:off x="8395269" y="7726981"/>
            <a:ext cx="129603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13.15</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0" name="Image Gallery"/>
          <p:cNvGrpSpPr/>
          <p:nvPr/>
        </p:nvGrpSpPr>
        <p:grpSpPr>
          <a:xfrm>
            <a:off x="568390" y="1622599"/>
            <a:ext cx="11266836" cy="8078216"/>
            <a:chOff x="0" y="0"/>
            <a:chExt cx="11266834" cy="8078214"/>
          </a:xfrm>
        </p:grpSpPr>
        <p:pic>
          <p:nvPicPr>
            <p:cNvPr id="128" name="Abb_13_16.png" descr="Abb_13_16.png"/>
            <p:cNvPicPr>
              <a:picLocks noChangeAspect="1"/>
            </p:cNvPicPr>
            <p:nvPr/>
          </p:nvPicPr>
          <p:blipFill>
            <a:blip r:embed="rId2">
              <a:extLst/>
            </a:blip>
            <a:srcRect l="0" t="0" r="0" b="0"/>
            <a:stretch>
              <a:fillRect/>
            </a:stretch>
          </p:blipFill>
          <p:spPr>
            <a:xfrm>
              <a:off x="0" y="0"/>
              <a:ext cx="8853653" cy="7539483"/>
            </a:xfrm>
            <a:prstGeom prst="rect">
              <a:avLst/>
            </a:prstGeom>
            <a:ln w="12700" cap="flat">
              <a:noFill/>
              <a:miter lim="400000"/>
            </a:ln>
            <a:effectLst/>
          </p:spPr>
        </p:pic>
        <p:sp>
          <p:nvSpPr>
            <p:cNvPr id="12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1" name="Evaporitsequenz in einem tiefen abgeschnürten Becken mit periodischer Überflutung. Der Begriff playa (span.: Strand) umschreibt ein flaches vegetationsloses, tonig-evaporitisches Gebiet im tiefsten Bereich eines abflusslosen Beckens einer Trockenzone, da"/>
          <p:cNvSpPr txBox="1"/>
          <p:nvPr/>
        </p:nvSpPr>
        <p:spPr>
          <a:xfrm>
            <a:off x="9442387" y="6164881"/>
            <a:ext cx="3283038" cy="299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Evaporitsequenz in einem tiefen abgeschnürten Becken mit periodischer Überflutung. Der Begriff playa (span.: Strand) umschreibt ein flaches vegetationsloses, tonig-evaporitisches Gebiet im tiefsten Bereich eines abflusslosen Beckens einer Trockenzone, das durch Verdunstung eines temporären Sees entstanden ist. (Nach Tucker 2001)</a:t>
            </a:r>
          </a:p>
        </p:txBody>
      </p:sp>
      <p:sp>
        <p:nvSpPr>
          <p:cNvPr id="132" name="Abb. 13.16"/>
          <p:cNvSpPr txBox="1"/>
          <p:nvPr/>
        </p:nvSpPr>
        <p:spPr>
          <a:xfrm>
            <a:off x="9442387" y="5796581"/>
            <a:ext cx="130719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13.16</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6" name="Image Gallery"/>
          <p:cNvGrpSpPr/>
          <p:nvPr/>
        </p:nvGrpSpPr>
        <p:grpSpPr>
          <a:xfrm>
            <a:off x="568390" y="1622599"/>
            <a:ext cx="9991957" cy="7114033"/>
            <a:chOff x="0" y="0"/>
            <a:chExt cx="9991955" cy="7114032"/>
          </a:xfrm>
        </p:grpSpPr>
        <p:pic>
          <p:nvPicPr>
            <p:cNvPr id="134" name="Abb_13_17.png" descr="Abb_13_17.png"/>
            <p:cNvPicPr>
              <a:picLocks noChangeAspect="1"/>
            </p:cNvPicPr>
            <p:nvPr/>
          </p:nvPicPr>
          <p:blipFill>
            <a:blip r:embed="rId2">
              <a:extLst/>
            </a:blip>
            <a:srcRect l="0" t="0" r="0" b="0"/>
            <a:stretch>
              <a:fillRect/>
            </a:stretch>
          </p:blipFill>
          <p:spPr>
            <a:xfrm>
              <a:off x="7703" y="0"/>
              <a:ext cx="9976549" cy="6575301"/>
            </a:xfrm>
            <a:prstGeom prst="rect">
              <a:avLst/>
            </a:prstGeom>
            <a:ln w="12700" cap="flat">
              <a:noFill/>
              <a:miter lim="400000"/>
            </a:ln>
            <a:effectLst/>
          </p:spPr>
        </p:pic>
        <p:sp>
          <p:nvSpPr>
            <p:cNvPr id="135" name="Type to enter a caption."/>
            <p:cNvSpPr/>
            <p:nvPr/>
          </p:nvSpPr>
          <p:spPr>
            <a:xfrm>
              <a:off x="0" y="6651500"/>
              <a:ext cx="9991956"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37" name="Faziesverteilung der Evaporite in einem abgeschnürten Becken. a Ochsenaugen-Modell: In einem komplett abgeriegelten Becken fallen die besonders gut löslichen Salze im Zentrum aus. b Tränen-Modell: Bei fast immer bestehender Verbindung mit dem offenen Mee"/>
          <p:cNvSpPr txBox="1"/>
          <p:nvPr/>
        </p:nvSpPr>
        <p:spPr>
          <a:xfrm>
            <a:off x="568390" y="8336581"/>
            <a:ext cx="12157035"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Faziesverteilung der Evaporite in einem abgeschnürten Becken. a Ochsenaugen-Modell: In einem komplett abgeriegelten Becken fallen die besonders gut löslichen Salze im Zentrum aus. b Tränen-Modell: Bei fast immer bestehender Verbindung mit dem offenen Meer fallen die leichter löslichen Salze im distalen Beckenbereich aus (nach Einsele 2000; Tucker 2001; Biju-Duval 2002)</a:t>
            </a:r>
          </a:p>
        </p:txBody>
      </p:sp>
      <p:sp>
        <p:nvSpPr>
          <p:cNvPr id="138" name="Abb. 13.17"/>
          <p:cNvSpPr txBox="1"/>
          <p:nvPr/>
        </p:nvSpPr>
        <p:spPr>
          <a:xfrm>
            <a:off x="660888" y="7968281"/>
            <a:ext cx="128855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13.17</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2" name="Image Gallery"/>
          <p:cNvGrpSpPr/>
          <p:nvPr/>
        </p:nvGrpSpPr>
        <p:grpSpPr>
          <a:xfrm>
            <a:off x="568390" y="1622599"/>
            <a:ext cx="11266836" cy="8078216"/>
            <a:chOff x="0" y="0"/>
            <a:chExt cx="11266834" cy="8078214"/>
          </a:xfrm>
        </p:grpSpPr>
        <p:pic>
          <p:nvPicPr>
            <p:cNvPr id="140" name="Abb_13_18.png" descr="Abb_13_18.png"/>
            <p:cNvPicPr>
              <a:picLocks noChangeAspect="1"/>
            </p:cNvPicPr>
            <p:nvPr/>
          </p:nvPicPr>
          <p:blipFill>
            <a:blip r:embed="rId2">
              <a:extLst/>
            </a:blip>
            <a:srcRect l="0" t="0" r="0" b="0"/>
            <a:stretch>
              <a:fillRect/>
            </a:stretch>
          </p:blipFill>
          <p:spPr>
            <a:xfrm>
              <a:off x="0" y="0"/>
              <a:ext cx="5972364" cy="7539483"/>
            </a:xfrm>
            <a:prstGeom prst="rect">
              <a:avLst/>
            </a:prstGeom>
            <a:ln w="12700" cap="flat">
              <a:noFill/>
              <a:miter lim="400000"/>
            </a:ln>
            <a:effectLst/>
          </p:spPr>
        </p:pic>
        <p:sp>
          <p:nvSpPr>
            <p:cNvPr id="14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43" name="Modell zur Evaporitentstehung in einem abgeschnürten Becken. Dieses Modell beruht auf Beobachtungen im Kara-Bogaz-Golf des Kaspischen Meeres: Rezent kommt es hier zur Ausfällung von Halit (nach Schmalz 1969; Einsele 2000)"/>
          <p:cNvSpPr txBox="1"/>
          <p:nvPr/>
        </p:nvSpPr>
        <p:spPr>
          <a:xfrm>
            <a:off x="8395269" y="7612681"/>
            <a:ext cx="4330156"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Modell zur Evaporitentstehung in einem abgeschnürten Becken. Dieses Modell beruht auf Beobachtungen im Kara-Bogaz-Golf des Kaspischen Meeres: Rezent kommt es hier zur Ausfällung von Halit (nach Schmalz 1969; Einsele 2000)</a:t>
            </a:r>
          </a:p>
        </p:txBody>
      </p:sp>
      <p:sp>
        <p:nvSpPr>
          <p:cNvPr id="144" name="Abb. 13.18"/>
          <p:cNvSpPr txBox="1"/>
          <p:nvPr/>
        </p:nvSpPr>
        <p:spPr>
          <a:xfrm>
            <a:off x="8395269" y="7244381"/>
            <a:ext cx="131367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13.18</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8390" y="1622599"/>
            <a:ext cx="11266836" cy="8078216"/>
            <a:chOff x="0" y="0"/>
            <a:chExt cx="11266834" cy="8078214"/>
          </a:xfrm>
        </p:grpSpPr>
        <p:pic>
          <p:nvPicPr>
            <p:cNvPr id="38" name="Abb_13_01.png" descr="Abb_13_01.png"/>
            <p:cNvPicPr>
              <a:picLocks noChangeAspect="1"/>
            </p:cNvPicPr>
            <p:nvPr/>
          </p:nvPicPr>
          <p:blipFill>
            <a:blip r:embed="rId2">
              <a:extLst/>
            </a:blip>
            <a:srcRect l="0" t="0" r="0" b="0"/>
            <a:stretch>
              <a:fillRect/>
            </a:stretch>
          </p:blipFill>
          <p:spPr>
            <a:xfrm>
              <a:off x="0" y="0"/>
              <a:ext cx="8966127" cy="7539483"/>
            </a:xfrm>
            <a:prstGeom prst="rect">
              <a:avLst/>
            </a:prstGeom>
            <a:ln w="12700" cap="flat">
              <a:noFill/>
              <a:miter lim="400000"/>
            </a:ln>
            <a:effectLst/>
          </p:spPr>
        </p:pic>
        <p:sp>
          <p:nvSpPr>
            <p:cNvPr id="3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1" name="Klassifikation der Sandsteine (verändert nach Pettijohn, Potter und Siever 1973)"/>
          <p:cNvSpPr txBox="1"/>
          <p:nvPr/>
        </p:nvSpPr>
        <p:spPr>
          <a:xfrm>
            <a:off x="8395269" y="8577881"/>
            <a:ext cx="4330156"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Klassifikation der Sandsteine (verändert nach Pettijohn, Potter und Siever 1973)</a:t>
            </a:r>
          </a:p>
        </p:txBody>
      </p:sp>
      <p:sp>
        <p:nvSpPr>
          <p:cNvPr id="42" name="Abb. 13.1"/>
          <p:cNvSpPr txBox="1"/>
          <p:nvPr/>
        </p:nvSpPr>
        <p:spPr>
          <a:xfrm>
            <a:off x="8395269" y="8209581"/>
            <a:ext cx="115907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13.1</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8" name="Image Gallery"/>
          <p:cNvGrpSpPr/>
          <p:nvPr/>
        </p:nvGrpSpPr>
        <p:grpSpPr>
          <a:xfrm>
            <a:off x="568390" y="1622599"/>
            <a:ext cx="11266836" cy="8078216"/>
            <a:chOff x="0" y="0"/>
            <a:chExt cx="11266834" cy="8078214"/>
          </a:xfrm>
        </p:grpSpPr>
        <p:pic>
          <p:nvPicPr>
            <p:cNvPr id="146" name="Abb_13_19.png" descr="Abb_13_19.png"/>
            <p:cNvPicPr>
              <a:picLocks noChangeAspect="1"/>
            </p:cNvPicPr>
            <p:nvPr/>
          </p:nvPicPr>
          <p:blipFill>
            <a:blip r:embed="rId2">
              <a:extLst/>
            </a:blip>
            <a:srcRect l="0" t="0" r="0" b="0"/>
            <a:stretch>
              <a:fillRect/>
            </a:stretch>
          </p:blipFill>
          <p:spPr>
            <a:xfrm>
              <a:off x="0" y="0"/>
              <a:ext cx="6671039" cy="7539483"/>
            </a:xfrm>
            <a:prstGeom prst="rect">
              <a:avLst/>
            </a:prstGeom>
            <a:ln w="12700" cap="flat">
              <a:noFill/>
              <a:miter lim="400000"/>
            </a:ln>
            <a:effectLst/>
          </p:spPr>
        </p:pic>
        <p:sp>
          <p:nvSpPr>
            <p:cNvPr id="14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49" name="Stabilitätsdiagramm für die wichtigsten Eisenminerale. Hämatit ist die in allen gemäßigt bis stark oxidierenden Bedingungen stabile Mineralphase. Pyrit, Siderit und Magnetit sind in reduzierendem Milieu stabil. Die Stabilitätsfelder hängen stark von Rahm"/>
          <p:cNvSpPr txBox="1"/>
          <p:nvPr/>
        </p:nvSpPr>
        <p:spPr>
          <a:xfrm>
            <a:off x="7728761" y="4958381"/>
            <a:ext cx="4996664" cy="420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Stabilitätsdiagramm für die wichtigsten Eisenminerale. Hämatit ist die in allen gemäßigt bis stark oxidierenden Bedingungen stabile Mineralphase. Pyrit, Siderit und Magnetit sind in reduzierendem Milieu stabil. Die Stabilitätsfelder hängen stark von Rahmenbedingungen ab: Hierzu gehören die Karbonat- und die Sulfidkonzentration der Lösung und ihr pH-Wert. Die Abbildung zeigt die Stabilitätsfelder für hohe Karbonat- und geringe Sulfidkonzentrationen. Überwiegt der Sulfidanteil der Lösung gegenüber dem Karbonatanteil, so erstreckt sich das Stabilitätsfeld von Pyrit praktisch über die gesamte untere Hälfte des Diagramms. Sind die Karbonat- und Sulfidkonzentrationen niedrig, erstreckt sich das Stabilitätsfeld des Magnetits bis nahe an den neutralen pH-Wert. (Nach Garrels und Christ 1965)</a:t>
            </a:r>
          </a:p>
        </p:txBody>
      </p:sp>
      <p:sp>
        <p:nvSpPr>
          <p:cNvPr id="150" name="Abb. 13.20"/>
          <p:cNvSpPr txBox="1"/>
          <p:nvPr/>
        </p:nvSpPr>
        <p:spPr>
          <a:xfrm>
            <a:off x="7728761" y="4590081"/>
            <a:ext cx="135061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13.20</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4" name="Image Gallery"/>
          <p:cNvGrpSpPr/>
          <p:nvPr/>
        </p:nvGrpSpPr>
        <p:grpSpPr>
          <a:xfrm>
            <a:off x="568390" y="1622599"/>
            <a:ext cx="11266836" cy="8078216"/>
            <a:chOff x="0" y="0"/>
            <a:chExt cx="11266834" cy="8078214"/>
          </a:xfrm>
        </p:grpSpPr>
        <p:pic>
          <p:nvPicPr>
            <p:cNvPr id="152" name="Abb_13_20.png" descr="Abb_13_20.png"/>
            <p:cNvPicPr>
              <a:picLocks noChangeAspect="1"/>
            </p:cNvPicPr>
            <p:nvPr/>
          </p:nvPicPr>
          <p:blipFill>
            <a:blip r:embed="rId2">
              <a:extLst/>
            </a:blip>
            <a:srcRect l="0" t="0" r="0" b="0"/>
            <a:stretch>
              <a:fillRect/>
            </a:stretch>
          </p:blipFill>
          <p:spPr>
            <a:xfrm>
              <a:off x="0" y="0"/>
              <a:ext cx="11266835" cy="6687050"/>
            </a:xfrm>
            <a:prstGeom prst="rect">
              <a:avLst/>
            </a:prstGeom>
            <a:ln w="12700" cap="flat">
              <a:noFill/>
              <a:miter lim="400000"/>
            </a:ln>
            <a:effectLst/>
          </p:spPr>
        </p:pic>
        <p:sp>
          <p:nvSpPr>
            <p:cNvPr id="153"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55" name="Die Bildung mariner Phosporite durch Upwelling"/>
          <p:cNvSpPr txBox="1"/>
          <p:nvPr/>
        </p:nvSpPr>
        <p:spPr>
          <a:xfrm>
            <a:off x="7339409" y="8819181"/>
            <a:ext cx="5386016"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Bildung mariner Phosporite durch Upwelling</a:t>
            </a:r>
          </a:p>
        </p:txBody>
      </p:sp>
      <p:sp>
        <p:nvSpPr>
          <p:cNvPr id="156" name="Abb. 13.20"/>
          <p:cNvSpPr txBox="1"/>
          <p:nvPr/>
        </p:nvSpPr>
        <p:spPr>
          <a:xfrm>
            <a:off x="7339409" y="8450881"/>
            <a:ext cx="1350616"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13.20</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0" name="Image Gallery"/>
          <p:cNvGrpSpPr/>
          <p:nvPr/>
        </p:nvGrpSpPr>
        <p:grpSpPr>
          <a:xfrm>
            <a:off x="568390" y="1622599"/>
            <a:ext cx="11266836" cy="8078216"/>
            <a:chOff x="0" y="0"/>
            <a:chExt cx="11266834" cy="8078214"/>
          </a:xfrm>
        </p:grpSpPr>
        <p:pic>
          <p:nvPicPr>
            <p:cNvPr id="158" name="Abb_13_21.png" descr="Abb_13_21.png"/>
            <p:cNvPicPr>
              <a:picLocks noChangeAspect="1"/>
            </p:cNvPicPr>
            <p:nvPr/>
          </p:nvPicPr>
          <p:blipFill>
            <a:blip r:embed="rId2">
              <a:extLst/>
            </a:blip>
            <a:srcRect l="0" t="0" r="0" b="0"/>
            <a:stretch>
              <a:fillRect/>
            </a:stretch>
          </p:blipFill>
          <p:spPr>
            <a:xfrm>
              <a:off x="0" y="0"/>
              <a:ext cx="6268784" cy="7539483"/>
            </a:xfrm>
            <a:prstGeom prst="rect">
              <a:avLst/>
            </a:prstGeom>
            <a:ln w="12700" cap="flat">
              <a:noFill/>
              <a:miter lim="400000"/>
            </a:ln>
            <a:effectLst/>
          </p:spPr>
        </p:pic>
        <p:sp>
          <p:nvSpPr>
            <p:cNvPr id="15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61" name="Variation der Porosität in Abhängigkeit von Kompaktion und Zementation: Wacken des Beckens von Kalifornien (nach Wilson und McBride 1988); Tonschiefer des Louisiana-Beckens (nach Dzevanshir et al. 1986)"/>
          <p:cNvSpPr txBox="1"/>
          <p:nvPr/>
        </p:nvSpPr>
        <p:spPr>
          <a:xfrm>
            <a:off x="8395269" y="7853981"/>
            <a:ext cx="4330156" cy="130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Variation der Porosität in Abhängigkeit von Kompaktion und Zementation: Wacken des Beckens von Kalifornien (nach Wilson und McBride 1988); Tonschiefer des Louisiana-Beckens (nach Dzevanshir et al. 1986)</a:t>
            </a:r>
          </a:p>
        </p:txBody>
      </p:sp>
      <p:sp>
        <p:nvSpPr>
          <p:cNvPr id="162" name="Abb. 13.21"/>
          <p:cNvSpPr txBox="1"/>
          <p:nvPr/>
        </p:nvSpPr>
        <p:spPr>
          <a:xfrm>
            <a:off x="8395269" y="7485681"/>
            <a:ext cx="130228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13.21</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6" name="Image Gallery"/>
          <p:cNvGrpSpPr/>
          <p:nvPr/>
        </p:nvGrpSpPr>
        <p:grpSpPr>
          <a:xfrm>
            <a:off x="568390" y="1622599"/>
            <a:ext cx="10566749" cy="7157135"/>
            <a:chOff x="0" y="0"/>
            <a:chExt cx="10566747" cy="7157133"/>
          </a:xfrm>
        </p:grpSpPr>
        <p:pic>
          <p:nvPicPr>
            <p:cNvPr id="164" name="Abb_13_22.png" descr="Abb_13_22.png"/>
            <p:cNvPicPr>
              <a:picLocks noChangeAspect="1"/>
            </p:cNvPicPr>
            <p:nvPr/>
          </p:nvPicPr>
          <p:blipFill>
            <a:blip r:embed="rId2">
              <a:extLst/>
            </a:blip>
            <a:srcRect l="0" t="0" r="0" b="0"/>
            <a:stretch>
              <a:fillRect/>
            </a:stretch>
          </p:blipFill>
          <p:spPr>
            <a:xfrm>
              <a:off x="0" y="0"/>
              <a:ext cx="10566748" cy="6382422"/>
            </a:xfrm>
            <a:prstGeom prst="rect">
              <a:avLst/>
            </a:prstGeom>
            <a:ln w="12700" cap="flat">
              <a:noFill/>
              <a:miter lim="400000"/>
            </a:ln>
            <a:effectLst/>
          </p:spPr>
        </p:pic>
        <p:sp>
          <p:nvSpPr>
            <p:cNvPr id="165" name="Type to enter a caption."/>
            <p:cNvSpPr/>
            <p:nvPr/>
          </p:nvSpPr>
          <p:spPr>
            <a:xfrm>
              <a:off x="0" y="6694601"/>
              <a:ext cx="10566748"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67" name="Die wichtigsten Reaktionen der Diagenese. Die Reaktionen sind nur sche- matisch angegeben und daher weder ausgeglichen noch im Gleichgewicht (nach Einsele 2000)"/>
          <p:cNvSpPr txBox="1"/>
          <p:nvPr/>
        </p:nvSpPr>
        <p:spPr>
          <a:xfrm>
            <a:off x="568390" y="8577881"/>
            <a:ext cx="12157035"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wichtigsten Reaktionen der Diagenese. Die Reaktionen sind nur sche- matisch angegeben und daher weder ausgeglichen noch im Gleichgewicht (nach Einsele 2000)</a:t>
            </a:r>
          </a:p>
        </p:txBody>
      </p:sp>
      <p:sp>
        <p:nvSpPr>
          <p:cNvPr id="168" name="Abb. 13.22"/>
          <p:cNvSpPr txBox="1"/>
          <p:nvPr/>
        </p:nvSpPr>
        <p:spPr>
          <a:xfrm>
            <a:off x="568390" y="8209581"/>
            <a:ext cx="133353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13.22</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2" name="Image Gallery"/>
          <p:cNvGrpSpPr/>
          <p:nvPr/>
        </p:nvGrpSpPr>
        <p:grpSpPr>
          <a:xfrm>
            <a:off x="568390" y="1622599"/>
            <a:ext cx="11266836" cy="8078216"/>
            <a:chOff x="0" y="0"/>
            <a:chExt cx="11266834" cy="8078214"/>
          </a:xfrm>
        </p:grpSpPr>
        <p:pic>
          <p:nvPicPr>
            <p:cNvPr id="170" name="Abb_13_23.png" descr="Abb_13_23.png"/>
            <p:cNvPicPr>
              <a:picLocks noChangeAspect="1"/>
            </p:cNvPicPr>
            <p:nvPr/>
          </p:nvPicPr>
          <p:blipFill>
            <a:blip r:embed="rId2">
              <a:extLst/>
            </a:blip>
            <a:srcRect l="0" t="0" r="0" b="0"/>
            <a:stretch>
              <a:fillRect/>
            </a:stretch>
          </p:blipFill>
          <p:spPr>
            <a:xfrm>
              <a:off x="0" y="0"/>
              <a:ext cx="7498773" cy="7539483"/>
            </a:xfrm>
            <a:prstGeom prst="rect">
              <a:avLst/>
            </a:prstGeom>
            <a:ln w="12700" cap="flat">
              <a:noFill/>
              <a:miter lim="400000"/>
            </a:ln>
            <a:effectLst/>
          </p:spPr>
        </p:pic>
        <p:sp>
          <p:nvSpPr>
            <p:cNvPr id="17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173" name="Die relative Häufigkeit der wichtigsten Phyllosilikate im Verlauf der Erdgeschichte (nach Singer und Müller 1983)"/>
          <p:cNvSpPr txBox="1"/>
          <p:nvPr/>
        </p:nvSpPr>
        <p:spPr>
          <a:xfrm>
            <a:off x="8395269" y="8336581"/>
            <a:ext cx="4330156"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Die relative Häufigkeit der wichtigsten Phyllosilikate im Verlauf der Erdgeschichte (nach Singer und Müller 1983)</a:t>
            </a:r>
          </a:p>
        </p:txBody>
      </p:sp>
      <p:sp>
        <p:nvSpPr>
          <p:cNvPr id="174" name="Abb. 13.23"/>
          <p:cNvSpPr txBox="1"/>
          <p:nvPr/>
        </p:nvSpPr>
        <p:spPr>
          <a:xfrm>
            <a:off x="8395269" y="7968281"/>
            <a:ext cx="133309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13.23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8390" y="1622599"/>
            <a:ext cx="10062982" cy="7285483"/>
            <a:chOff x="0" y="0"/>
            <a:chExt cx="10062980" cy="7285482"/>
          </a:xfrm>
        </p:grpSpPr>
        <p:pic>
          <p:nvPicPr>
            <p:cNvPr id="44" name="Abb_13_02.png" descr="Abb_13_02.png"/>
            <p:cNvPicPr>
              <a:picLocks noChangeAspect="1"/>
            </p:cNvPicPr>
            <p:nvPr/>
          </p:nvPicPr>
          <p:blipFill>
            <a:blip r:embed="rId2">
              <a:extLst/>
            </a:blip>
            <a:srcRect l="95" t="0" r="95" b="0"/>
            <a:stretch>
              <a:fillRect/>
            </a:stretch>
          </p:blipFill>
          <p:spPr>
            <a:xfrm>
              <a:off x="0" y="0"/>
              <a:ext cx="10062981" cy="6183833"/>
            </a:xfrm>
            <a:prstGeom prst="rect">
              <a:avLst/>
            </a:prstGeom>
            <a:ln w="12700" cap="flat">
              <a:noFill/>
              <a:miter lim="400000"/>
            </a:ln>
            <a:effectLst/>
          </p:spPr>
        </p:pic>
        <p:sp>
          <p:nvSpPr>
            <p:cNvPr id="45" name="Type to enter a caption."/>
            <p:cNvSpPr/>
            <p:nvPr/>
          </p:nvSpPr>
          <p:spPr>
            <a:xfrm>
              <a:off x="0" y="6822950"/>
              <a:ext cx="10062981"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47" name="Klassifikation der Karbonatgesteine nach Folk 1959. Ooide sind anorganische Karbonatkörner mit einer konzentrisch-schaligen Kruste. Peloide sind eiförmige Sandsteinkörner aus kryptokristallinem Karbonat ohne Kern. Intraklasten sind zeitgleich mit dem Sed"/>
          <p:cNvSpPr txBox="1"/>
          <p:nvPr/>
        </p:nvSpPr>
        <p:spPr>
          <a:xfrm>
            <a:off x="568390" y="8095281"/>
            <a:ext cx="12157035"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Klassifikation der Karbonatgesteine nach Folk 1959. Ooide sind anorganische Karbonatkörner mit einer konzentrisch-schaligen Kruste. Peloide sind eiförmige Sandsteinkörner aus kryptokristallinem Karbonat ohne Kern. Intraklasten sind zeitgleich mit dem Sediment entstandene und darin aufgearbeitete Karbonatbruchstücke. Dismikrite sind hohlraumerfüllte Mikrite mit darin rekristallisiertem Kalzit (bird’s eye)</a:t>
            </a:r>
          </a:p>
        </p:txBody>
      </p:sp>
      <p:sp>
        <p:nvSpPr>
          <p:cNvPr id="48" name="Abb. 13.2"/>
          <p:cNvSpPr txBox="1"/>
          <p:nvPr/>
        </p:nvSpPr>
        <p:spPr>
          <a:xfrm>
            <a:off x="568390" y="7726981"/>
            <a:ext cx="119032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8390" y="1846159"/>
            <a:ext cx="11266836" cy="7854656"/>
            <a:chOff x="0" y="223560"/>
            <a:chExt cx="11266834" cy="7854654"/>
          </a:xfrm>
        </p:grpSpPr>
        <p:pic>
          <p:nvPicPr>
            <p:cNvPr id="50" name="Abb_13_03.png" descr="Abb_13_03.png"/>
            <p:cNvPicPr>
              <a:picLocks noChangeAspect="1"/>
            </p:cNvPicPr>
            <p:nvPr/>
          </p:nvPicPr>
          <p:blipFill>
            <a:blip r:embed="rId2">
              <a:extLst/>
            </a:blip>
            <a:srcRect l="0" t="0" r="0" b="0"/>
            <a:stretch>
              <a:fillRect/>
            </a:stretch>
          </p:blipFill>
          <p:spPr>
            <a:xfrm>
              <a:off x="0" y="223560"/>
              <a:ext cx="11266835" cy="4687829"/>
            </a:xfrm>
            <a:prstGeom prst="rect">
              <a:avLst/>
            </a:prstGeom>
            <a:ln w="12700" cap="flat">
              <a:noFill/>
              <a:miter lim="400000"/>
            </a:ln>
            <a:effectLst/>
          </p:spPr>
        </p:pic>
        <p:sp>
          <p:nvSpPr>
            <p:cNvPr id="5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3" name="Klassifikation der Karbonatgesteine nach Dunham (1962), diese Unterteilung beruht auf dem Gefüge zum Ablagerungszeitpunkt"/>
          <p:cNvSpPr txBox="1"/>
          <p:nvPr/>
        </p:nvSpPr>
        <p:spPr>
          <a:xfrm>
            <a:off x="8395269" y="8336581"/>
            <a:ext cx="4330156"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Klassifikation der Karbonatgesteine nach Dunham (1962), diese Unterteilung beruht auf dem Gefüge zum Ablagerungszeitpunkt</a:t>
            </a:r>
          </a:p>
        </p:txBody>
      </p:sp>
      <p:sp>
        <p:nvSpPr>
          <p:cNvPr id="54" name="Abb. 13.3"/>
          <p:cNvSpPr txBox="1"/>
          <p:nvPr/>
        </p:nvSpPr>
        <p:spPr>
          <a:xfrm>
            <a:off x="8395269" y="7968281"/>
            <a:ext cx="1189882"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13.3</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8390" y="1622599"/>
            <a:ext cx="11266836" cy="8078216"/>
            <a:chOff x="0" y="0"/>
            <a:chExt cx="11266834" cy="8078214"/>
          </a:xfrm>
        </p:grpSpPr>
        <p:pic>
          <p:nvPicPr>
            <p:cNvPr id="56" name="Abb_13_04.png" descr="Abb_13_04.png"/>
            <p:cNvPicPr>
              <a:picLocks noChangeAspect="1"/>
            </p:cNvPicPr>
            <p:nvPr/>
          </p:nvPicPr>
          <p:blipFill>
            <a:blip r:embed="rId2">
              <a:extLst/>
            </a:blip>
            <a:srcRect l="0" t="0" r="0" b="0"/>
            <a:stretch>
              <a:fillRect/>
            </a:stretch>
          </p:blipFill>
          <p:spPr>
            <a:xfrm>
              <a:off x="0" y="0"/>
              <a:ext cx="9639034" cy="7539483"/>
            </a:xfrm>
            <a:prstGeom prst="rect">
              <a:avLst/>
            </a:prstGeom>
            <a:ln w="12700" cap="flat">
              <a:noFill/>
              <a:miter lim="400000"/>
            </a:ln>
            <a:effectLst/>
          </p:spPr>
        </p:pic>
        <p:sp>
          <p:nvSpPr>
            <p:cNvPr id="57"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59" name="Haupttypen der Sedimentgesteine (verändert nach Biju-Duval 1999)"/>
          <p:cNvSpPr txBox="1"/>
          <p:nvPr/>
        </p:nvSpPr>
        <p:spPr>
          <a:xfrm>
            <a:off x="10472711" y="8095281"/>
            <a:ext cx="2252714"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Haupttypen der Sedimentgesteine (verändert nach Biju-Duval 1999)</a:t>
            </a:r>
          </a:p>
        </p:txBody>
      </p:sp>
      <p:sp>
        <p:nvSpPr>
          <p:cNvPr id="60" name="Abb. 13.4"/>
          <p:cNvSpPr txBox="1"/>
          <p:nvPr/>
        </p:nvSpPr>
        <p:spPr>
          <a:xfrm>
            <a:off x="10472711" y="7726981"/>
            <a:ext cx="1195575"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8390" y="1622599"/>
            <a:ext cx="9602081" cy="7285483"/>
            <a:chOff x="0" y="0"/>
            <a:chExt cx="9602079" cy="7285482"/>
          </a:xfrm>
        </p:grpSpPr>
        <p:pic>
          <p:nvPicPr>
            <p:cNvPr id="62" name="Abb_13_05.png" descr="Abb_13_05.png"/>
            <p:cNvPicPr>
              <a:picLocks noChangeAspect="1"/>
            </p:cNvPicPr>
            <p:nvPr/>
          </p:nvPicPr>
          <p:blipFill>
            <a:blip r:embed="rId2">
              <a:extLst/>
            </a:blip>
            <a:srcRect l="0" t="0" r="0" b="0"/>
            <a:stretch>
              <a:fillRect/>
            </a:stretch>
          </p:blipFill>
          <p:spPr>
            <a:xfrm>
              <a:off x="0" y="0"/>
              <a:ext cx="7355145" cy="6746751"/>
            </a:xfrm>
            <a:prstGeom prst="rect">
              <a:avLst/>
            </a:prstGeom>
            <a:ln w="12700" cap="flat">
              <a:noFill/>
              <a:miter lim="400000"/>
            </a:ln>
            <a:effectLst/>
          </p:spPr>
        </p:pic>
        <p:sp>
          <p:nvSpPr>
            <p:cNvPr id="63" name="Type to enter a caption."/>
            <p:cNvSpPr/>
            <p:nvPr/>
          </p:nvSpPr>
          <p:spPr>
            <a:xfrm>
              <a:off x="0" y="6822950"/>
              <a:ext cx="9602080"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65" name="Beziehungen zwischen Ionenradius und Ionenladung für Ionen, die eine wichtige Rolle in den Auswaschungsreaktionen und in der oberflächennahen Hydrogeochemie spielen. Die Klassifikation der Ionen nach ihrem Verhältnis von Ladung zu Radius geht auf Victor "/>
          <p:cNvSpPr txBox="1"/>
          <p:nvPr/>
        </p:nvSpPr>
        <p:spPr>
          <a:xfrm>
            <a:off x="8130436" y="2304081"/>
            <a:ext cx="4594989" cy="685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Beziehungen zwischen Ionenradius und Ionenladung für Ionen, die eine wichtige Rolle in den Auswaschungsreaktionen und in der oberflächennahen Hydrogeochemie spielen. Die Klassifikation der Ionen nach ihrem Verhältnis von Ladung zu Radius geht auf Victor Goldschmidt zurück (1937).</a:t>
            </a:r>
          </a:p>
          <a:p>
            <a:pPr/>
            <a:r>
              <a:t>A Wasserlösliche und mobile Kationen, die in Böden aus feuchten Regionen, insbesondere in wärmeren Klimazonen, mobilisiert werden. Die Kationen lösen sich unter alkalischen Bedingungen und können durch Adsorption an Ton festgehalten werden.</a:t>
            </a:r>
          </a:p>
          <a:p>
            <a:pPr/>
            <a:r>
              <a:t>B Kationen, die als Hydroxy- oder Hydrogenkarbonatkomplexe in sauren pedologischen Umgebungen mobilisiert werden können. Sie fallen als Hydroxide oder als Karbonate aus.</a:t>
            </a:r>
          </a:p>
          <a:p>
            <a:pPr/>
            <a:r>
              <a:t>C Wegen der Schwerlöslichkeit ihrer Hydroxide unter normalen Bedingungen nicht mobilisierbare Kationen.</a:t>
            </a:r>
          </a:p>
          <a:p>
            <a:pPr/>
            <a:r>
              <a:t>D Als saure Hydroxide mobilisierbare, schwerlösliche Kationen. Sie werden an Ton (Si) festgehalten oder mit Eisenhydroxiden ausgefällt. In wasserarmen Bedingungen erfolgt verstärkte Ausfällung. E Kationen, die als Oxyanionen löslich sind. Sie fallen unter wasserarmen alkalischen Bedingungen aus</a:t>
            </a:r>
          </a:p>
        </p:txBody>
      </p:sp>
      <p:sp>
        <p:nvSpPr>
          <p:cNvPr id="66" name="Abb. 13.5"/>
          <p:cNvSpPr txBox="1"/>
          <p:nvPr/>
        </p:nvSpPr>
        <p:spPr>
          <a:xfrm>
            <a:off x="8130436" y="1935781"/>
            <a:ext cx="1184077"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8390" y="2005094"/>
            <a:ext cx="11266836" cy="7695721"/>
            <a:chOff x="0" y="382495"/>
            <a:chExt cx="11266834" cy="7695719"/>
          </a:xfrm>
        </p:grpSpPr>
        <p:pic>
          <p:nvPicPr>
            <p:cNvPr id="68" name="Abb_13_06.png" descr="Abb_13_06.png"/>
            <p:cNvPicPr>
              <a:picLocks noChangeAspect="1"/>
            </p:cNvPicPr>
            <p:nvPr/>
          </p:nvPicPr>
          <p:blipFill>
            <a:blip r:embed="rId2">
              <a:extLst/>
            </a:blip>
            <a:srcRect l="0" t="0" r="0" b="0"/>
            <a:stretch>
              <a:fillRect/>
            </a:stretch>
          </p:blipFill>
          <p:spPr>
            <a:xfrm>
              <a:off x="0" y="382495"/>
              <a:ext cx="11266835" cy="5216626"/>
            </a:xfrm>
            <a:prstGeom prst="rect">
              <a:avLst/>
            </a:prstGeom>
            <a:ln w="12700" cap="flat">
              <a:noFill/>
              <a:miter lim="400000"/>
            </a:ln>
            <a:effectLst/>
          </p:spPr>
        </p:pic>
        <p:sp>
          <p:nvSpPr>
            <p:cNvPr id="69"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1" name="Lösungsverhalten von Albit in Abhängigkeit vom pH-Wert der Lösung. Der Kurvenverlauf zeigt die für zahlreiche Silikate charakteristische V-Form (nach Blum und Stillings 1995)"/>
          <p:cNvSpPr txBox="1"/>
          <p:nvPr/>
        </p:nvSpPr>
        <p:spPr>
          <a:xfrm>
            <a:off x="4344829" y="8577881"/>
            <a:ext cx="8380596"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Lösungsverhalten von Albit in Abhängigkeit vom pH-Wert der Lösung. Der Kurvenverlauf zeigt die für zahlreiche Silikate charakteristische V-Form (nach Blum und Stillings 1995)</a:t>
            </a:r>
          </a:p>
        </p:txBody>
      </p:sp>
      <p:sp>
        <p:nvSpPr>
          <p:cNvPr id="72" name="Abb. 13.6"/>
          <p:cNvSpPr txBox="1"/>
          <p:nvPr/>
        </p:nvSpPr>
        <p:spPr>
          <a:xfrm>
            <a:off x="4344829" y="8209581"/>
            <a:ext cx="1195240"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13.6</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8390" y="1622599"/>
            <a:ext cx="9848868" cy="6942583"/>
            <a:chOff x="0" y="0"/>
            <a:chExt cx="9848866" cy="6942582"/>
          </a:xfrm>
        </p:grpSpPr>
        <p:pic>
          <p:nvPicPr>
            <p:cNvPr id="74" name="Abb_13_07.png" descr="Abb_13_07.png"/>
            <p:cNvPicPr>
              <a:picLocks noChangeAspect="1"/>
            </p:cNvPicPr>
            <p:nvPr/>
          </p:nvPicPr>
          <p:blipFill>
            <a:blip r:embed="rId2">
              <a:extLst/>
            </a:blip>
            <a:srcRect l="0" t="0" r="0" b="0"/>
            <a:stretch>
              <a:fillRect/>
            </a:stretch>
          </p:blipFill>
          <p:spPr>
            <a:xfrm>
              <a:off x="134409" y="0"/>
              <a:ext cx="9217443" cy="6403851"/>
            </a:xfrm>
            <a:prstGeom prst="rect">
              <a:avLst/>
            </a:prstGeom>
            <a:ln w="12700" cap="flat">
              <a:noFill/>
              <a:miter lim="400000"/>
            </a:ln>
            <a:effectLst/>
          </p:spPr>
        </p:pic>
        <p:sp>
          <p:nvSpPr>
            <p:cNvPr id="75" name="Type to enter a caption."/>
            <p:cNvSpPr/>
            <p:nvPr/>
          </p:nvSpPr>
          <p:spPr>
            <a:xfrm>
              <a:off x="0" y="6480050"/>
              <a:ext cx="9848867"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77" name="Radiometrische und thermochronometrische Techniken. Verschiedene Datierungsmethoden wurden zur Rekonstruktion der thermischen Entwicklung (Abkühlung) des Lepontinischen Doms in den Zentralalpen verwendet. Die rote und die blaue Kurve entsprechen dabei zw"/>
          <p:cNvSpPr txBox="1"/>
          <p:nvPr/>
        </p:nvSpPr>
        <p:spPr>
          <a:xfrm>
            <a:off x="854002" y="8095281"/>
            <a:ext cx="11871423"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Radiometrische und thermochronometrische Techniken. Verschiedene Datierungsmethoden wurden zur Rekonstruktion der thermischen Entwicklung (Abkühlung) des Lepontinischen Doms in den Zentralalpen verwendet. Die rote und die blaue Kurve entsprechen dabei zwei Alternativmethoden, die sich jeweils auf den rechts angegebenen Erosionswert beziehen.</a:t>
            </a:r>
          </a:p>
          <a:p>
            <a:pPr/>
            <a:r>
              <a:t>(Nach Schlunegger und Willett 1999)</a:t>
            </a:r>
          </a:p>
        </p:txBody>
      </p:sp>
      <p:sp>
        <p:nvSpPr>
          <p:cNvPr id="78" name="Abb. 13.7"/>
          <p:cNvSpPr txBox="1"/>
          <p:nvPr/>
        </p:nvSpPr>
        <p:spPr>
          <a:xfrm>
            <a:off x="854002" y="7726981"/>
            <a:ext cx="1176599"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8390" y="1622599"/>
            <a:ext cx="11266836" cy="8078216"/>
            <a:chOff x="0" y="0"/>
            <a:chExt cx="11266834" cy="8078214"/>
          </a:xfrm>
        </p:grpSpPr>
        <p:pic>
          <p:nvPicPr>
            <p:cNvPr id="80" name="Abb_13_08.png" descr="Abb_13_08.png"/>
            <p:cNvPicPr>
              <a:picLocks noChangeAspect="1"/>
            </p:cNvPicPr>
            <p:nvPr/>
          </p:nvPicPr>
          <p:blipFill>
            <a:blip r:embed="rId2">
              <a:extLst/>
            </a:blip>
            <a:srcRect l="0" t="0" r="0" b="0"/>
            <a:stretch>
              <a:fillRect/>
            </a:stretch>
          </p:blipFill>
          <p:spPr>
            <a:xfrm>
              <a:off x="0" y="0"/>
              <a:ext cx="6519137" cy="7539483"/>
            </a:xfrm>
            <a:prstGeom prst="rect">
              <a:avLst/>
            </a:prstGeom>
            <a:ln w="12700" cap="flat">
              <a:noFill/>
              <a:miter lim="400000"/>
            </a:ln>
            <a:effectLst/>
          </p:spPr>
        </p:pic>
        <p:sp>
          <p:nvSpPr>
            <p:cNvPr id="81" name="Type to enter a caption."/>
            <p:cNvSpPr/>
            <p:nvPr/>
          </p:nvSpPr>
          <p:spPr>
            <a:xfrm>
              <a:off x="0" y="7615682"/>
              <a:ext cx="11266835"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lgn="ctr">
                <a:defRPr b="1" i="0" sz="2000">
                  <a:solidFill>
                    <a:srgbClr val="FFFFFF"/>
                  </a:solidFill>
                  <a:latin typeface="Helvetica Neue"/>
                  <a:ea typeface="Helvetica Neue"/>
                  <a:cs typeface="Helvetica Neue"/>
                  <a:sym typeface="Helvetica Neue"/>
                </a:defRPr>
              </a:lvl1pPr>
            </a:lstStyle>
            <a:p>
              <a:pPr/>
              <a:r>
                <a:t>Type to enter a caption.</a:t>
              </a:r>
            </a:p>
          </p:txBody>
        </p:sp>
      </p:grpSp>
      <p:sp>
        <p:nvSpPr>
          <p:cNvPr id="83" name="Schema der unterschiedlichen Reservoire und für den Ablauf des biochemischen Kohlenstoffkreislaufs grundlegenden Prozesse"/>
          <p:cNvSpPr txBox="1"/>
          <p:nvPr/>
        </p:nvSpPr>
        <p:spPr>
          <a:xfrm>
            <a:off x="8395269" y="8336581"/>
            <a:ext cx="4330156" cy="82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p>
            <a:pPr/>
            <a:r>
              <a:t>Schema der unterschiedlichen Reservoire und für den Ablauf des biochemischen Kohlenstoffkreislaufs grundlegenden Prozesse</a:t>
            </a:r>
          </a:p>
        </p:txBody>
      </p:sp>
      <p:sp>
        <p:nvSpPr>
          <p:cNvPr id="84" name="Abb. 13.8"/>
          <p:cNvSpPr txBox="1"/>
          <p:nvPr/>
        </p:nvSpPr>
        <p:spPr>
          <a:xfrm>
            <a:off x="8395269" y="7968281"/>
            <a:ext cx="1201714" cy="36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800"/>
            </a:lvl1pPr>
          </a:lstStyle>
          <a:p>
            <a:pPr/>
            <a:r>
              <a:t>Abb. 13.8</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905B9B"/>
      </a:dk1>
      <a:lt1>
        <a:srgbClr val="4E9B40"/>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Georgia"/>
        <a:ea typeface="Georgia"/>
        <a:cs typeface="Georgia"/>
      </a:majorFont>
      <a:minorFont>
        <a:latin typeface="Georgia"/>
        <a:ea typeface="Georgia"/>
        <a:cs typeface="Georgi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0"/>
          </a:spcBef>
          <a:spcAft>
            <a:spcPts val="0"/>
          </a:spcAft>
          <a:buClrTx/>
          <a:buSzTx/>
          <a:buFontTx/>
          <a:buNone/>
          <a:tabLst/>
          <a:defRPr b="0" baseline="0" cap="none" i="1" spc="0" strike="noStrike" sz="1600" u="none" kumimoji="0" normalizeH="0">
            <a:ln>
              <a:noFill/>
            </a:ln>
            <a:solidFill>
              <a:srgbClr val="4E9B40"/>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