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1pPr>
    <a:lvl2pPr marL="0" marR="0" indent="228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2pPr>
    <a:lvl3pPr marL="0" marR="0" indent="457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3pPr>
    <a:lvl4pPr marL="0" marR="0" indent="685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4pPr>
    <a:lvl5pPr marL="0" marR="0" indent="9144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5pPr>
    <a:lvl6pPr marL="0" marR="0" indent="11430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6pPr>
    <a:lvl7pPr marL="0" marR="0" indent="1371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7pPr>
    <a:lvl8pPr marL="0" marR="0" indent="1600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8pPr>
    <a:lvl9pPr marL="0" marR="0" indent="1828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4" name="Shape 44"/>
          <p:cNvSpPr/>
          <p:nvPr>
            <p:ph type="sldImg"/>
          </p:nvPr>
        </p:nvSpPr>
        <p:spPr>
          <a:xfrm>
            <a:off x="1143000" y="685800"/>
            <a:ext cx="4572000" cy="3429000"/>
          </a:xfrm>
          <a:prstGeom prst="rect">
            <a:avLst/>
          </a:prstGeom>
        </p:spPr>
        <p:txBody>
          <a:bodyPr/>
          <a:lstStyle/>
          <a:p>
            <a:pPr/>
          </a:p>
        </p:txBody>
      </p:sp>
      <p:sp>
        <p:nvSpPr>
          <p:cNvPr id="45" name="Shape 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Master Title">
    <p:spTree>
      <p:nvGrpSpPr>
        <p:cNvPr id="1" name=""/>
        <p:cNvGrpSpPr/>
        <p:nvPr/>
      </p:nvGrpSpPr>
      <p:grpSpPr>
        <a:xfrm>
          <a:off x="0" y="0"/>
          <a:ext cx="0" cy="0"/>
          <a:chOff x="0" y="0"/>
          <a:chExt cx="0" cy="0"/>
        </a:xfrm>
      </p:grpSpPr>
      <p:pic>
        <p:nvPicPr>
          <p:cNvPr id="16" name="Geowissenschaften_Deckblatt.tif" descr="Geowissenschaften_Deckblatt.tif"/>
          <p:cNvPicPr>
            <a:picLocks noChangeAspect="1"/>
          </p:cNvPicPr>
          <p:nvPr/>
        </p:nvPicPr>
        <p:blipFill>
          <a:blip r:embed="rId2">
            <a:extLst/>
          </a:blip>
          <a:srcRect l="0" t="0" r="0" b="0"/>
          <a:stretch>
            <a:fillRect/>
          </a:stretch>
        </p:blipFill>
        <p:spPr>
          <a:xfrm>
            <a:off x="0" y="0"/>
            <a:ext cx="7339563" cy="9753542"/>
          </a:xfrm>
          <a:prstGeom prst="rect">
            <a:avLst/>
          </a:prstGeom>
          <a:ln w="12700">
            <a:miter lim="400000"/>
          </a:ln>
        </p:spPr>
      </p:pic>
      <p:sp>
        <p:nvSpPr>
          <p:cNvPr id="17" name="Title Text"/>
          <p:cNvSpPr txBox="1"/>
          <p:nvPr>
            <p:ph type="title"/>
          </p:nvPr>
        </p:nvSpPr>
        <p:spPr>
          <a:xfrm>
            <a:off x="8090080" y="635000"/>
            <a:ext cx="4685565" cy="1769190"/>
          </a:xfrm>
          <a:prstGeom prst="rect">
            <a:avLst/>
          </a:prstGeom>
        </p:spPr>
        <p:txBody>
          <a:bodyPr lIns="50800" tIns="50800" rIns="50800" bIns="50800" anchor="t"/>
          <a:lstStyle>
            <a:lvl1pPr>
              <a:defRPr b="1" sz="4200">
                <a:solidFill>
                  <a:srgbClr val="E21F26"/>
                </a:solidFill>
                <a:uFill>
                  <a:solidFill>
                    <a:srgbClr val="922E32"/>
                  </a:solidFill>
                </a:uFill>
              </a:defRPr>
            </a:lvl1pPr>
          </a:lstStyle>
          <a:p>
            <a:pPr/>
            <a:r>
              <a:t>Title Text</a:t>
            </a:r>
          </a:p>
        </p:txBody>
      </p:sp>
      <p:sp>
        <p:nvSpPr>
          <p:cNvPr id="18" name="Body Level One…"/>
          <p:cNvSpPr txBox="1"/>
          <p:nvPr>
            <p:ph type="body" sz="quarter" idx="1"/>
          </p:nvPr>
        </p:nvSpPr>
        <p:spPr>
          <a:xfrm>
            <a:off x="8090080" y="3561079"/>
            <a:ext cx="4685565" cy="3051226"/>
          </a:xfrm>
          <a:prstGeom prst="rect">
            <a:avLst/>
          </a:prstGeom>
        </p:spPr>
        <p:txBody>
          <a:bodyPr/>
          <a:lstStyle>
            <a:lvl1pPr marL="0" marR="0" indent="0" algn="ctr">
              <a:spcBef>
                <a:spcPts val="0"/>
              </a:spcBef>
              <a:defRPr i="1" sz="3800">
                <a:uFill>
                  <a:solidFill>
                    <a:srgbClr val="EB8B2D"/>
                  </a:solidFill>
                </a:uFill>
              </a:defRPr>
            </a:lvl1pPr>
            <a:lvl2pPr marL="0" marR="0" indent="0" algn="ctr">
              <a:spcBef>
                <a:spcPts val="0"/>
              </a:spcBef>
              <a:defRPr i="1" sz="3800">
                <a:solidFill>
                  <a:srgbClr val="E21F26"/>
                </a:solidFill>
              </a:defRPr>
            </a:lvl2pPr>
            <a:lvl3pPr marL="0" marR="0" indent="0" algn="ctr">
              <a:spcBef>
                <a:spcPts val="0"/>
              </a:spcBef>
              <a:defRPr i="1" sz="3800">
                <a:solidFill>
                  <a:srgbClr val="E21F26"/>
                </a:solidFill>
                <a:uFill>
                  <a:solidFill>
                    <a:srgbClr val="EB8B2D"/>
                  </a:solidFill>
                </a:uFill>
              </a:defRPr>
            </a:lvl3pPr>
            <a:lvl4pPr marL="0" marR="0" indent="0" algn="ctr">
              <a:spcBef>
                <a:spcPts val="0"/>
              </a:spcBef>
              <a:defRPr i="1" sz="3800">
                <a:solidFill>
                  <a:srgbClr val="E21F26"/>
                </a:solidFill>
                <a:uFill>
                  <a:solidFill>
                    <a:srgbClr val="EB8B2D"/>
                  </a:solidFill>
                </a:uFill>
              </a:defRPr>
            </a:lvl4pPr>
            <a:lvl5pPr marL="0" marR="0" indent="0" algn="ctr">
              <a:spcBef>
                <a:spcPts val="0"/>
              </a:spcBef>
              <a:defRPr i="1" sz="3800">
                <a:solidFill>
                  <a:srgbClr val="E21F26"/>
                </a:solidFill>
                <a:uFill>
                  <a:solidFill>
                    <a:srgbClr val="EB8B2D"/>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o tex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o text">
    <p:spTree>
      <p:nvGrpSpPr>
        <p:cNvPr id="1" name=""/>
        <p:cNvGrpSpPr/>
        <p:nvPr/>
      </p:nvGrpSpPr>
      <p:grpSpPr>
        <a:xfrm>
          <a:off x="0" y="0"/>
          <a:ext cx="0" cy="0"/>
          <a:chOff x="0" y="0"/>
          <a:chExt cx="0" cy="0"/>
        </a:xfrm>
      </p:grpSpPr>
      <p:pic>
        <p:nvPicPr>
          <p:cNvPr id="33" name="Geowissenschaften_Deckblatt.tif" descr="Geowissenschaften_Deckblatt.tif"/>
          <p:cNvPicPr>
            <a:picLocks noChangeAspect="1"/>
          </p:cNvPicPr>
          <p:nvPr/>
        </p:nvPicPr>
        <p:blipFill>
          <a:blip r:embed="rId2">
            <a:extLst/>
          </a:blip>
          <a:srcRect l="0" t="0" r="0" b="85391"/>
          <a:stretch>
            <a:fillRect/>
          </a:stretch>
        </p:blipFill>
        <p:spPr>
          <a:xfrm>
            <a:off x="0" y="0"/>
            <a:ext cx="7339563" cy="1424892"/>
          </a:xfrm>
          <a:prstGeom prst="rect">
            <a:avLst/>
          </a:prstGeom>
          <a:ln w="12700">
            <a:miter lim="400000"/>
          </a:ln>
        </p:spPr>
      </p:pic>
      <p:sp>
        <p:nvSpPr>
          <p:cNvPr id="34" name="Geowissenschaften, Die Dynamik des Systems Erde"/>
          <p:cNvSpPr txBox="1"/>
          <p:nvPr/>
        </p:nvSpPr>
        <p:spPr>
          <a:xfrm>
            <a:off x="7728761" y="175850"/>
            <a:ext cx="509826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638951">
              <a:spcBef>
                <a:spcPts val="1400"/>
              </a:spcBef>
              <a:buClr>
                <a:srgbClr val="000000"/>
              </a:buClr>
              <a:buFont typeface="Georgia"/>
              <a:tabLst>
                <a:tab pos="1295400" algn="l"/>
                <a:tab pos="2603500" algn="l"/>
                <a:tab pos="3898900" algn="l"/>
                <a:tab pos="5207000" algn="l"/>
                <a:tab pos="6502400" algn="l"/>
                <a:tab pos="7797800" algn="l"/>
                <a:tab pos="9105900" algn="l"/>
                <a:tab pos="10401300" algn="l"/>
                <a:tab pos="11709400" algn="l"/>
                <a:tab pos="13004800" algn="l"/>
                <a:tab pos="14300200" algn="l"/>
                <a:tab pos="14681200" algn="l"/>
              </a:tabLst>
              <a:defRPr>
                <a:solidFill>
                  <a:srgbClr val="1C3B63"/>
                </a:solidFill>
                <a:uFill>
                  <a:solidFill>
                    <a:srgbClr val="B01A3B"/>
                  </a:solidFill>
                </a:uFill>
              </a:defRPr>
            </a:lvl1pPr>
          </a:lstStyle>
          <a:p>
            <a:pPr/>
            <a:r>
              <a:t>Geowissenschaften, Die Dynamik des Systems Erde</a:t>
            </a:r>
          </a:p>
        </p:txBody>
      </p:sp>
      <p:sp>
        <p:nvSpPr>
          <p:cNvPr id="35" name="© R. Bousquet"/>
          <p:cNvSpPr txBox="1"/>
          <p:nvPr/>
        </p:nvSpPr>
        <p:spPr>
          <a:xfrm>
            <a:off x="-1" y="9359900"/>
            <a:ext cx="1708007"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638951">
              <a:spcBef>
                <a:spcPts val="1400"/>
              </a:spcBef>
              <a:buClr>
                <a:srgbClr val="004479"/>
              </a:buClr>
              <a:buFont typeface="Georgia"/>
              <a:defRPr sz="1200">
                <a:solidFill>
                  <a:srgbClr val="1E3D64"/>
                </a:solidFill>
                <a:uFill>
                  <a:solidFill>
                    <a:srgbClr val="FFFFFE"/>
                  </a:solidFill>
                </a:uFill>
              </a:defRPr>
            </a:lvl1pPr>
          </a:lstStyle>
          <a:p>
            <a:pPr/>
            <a:r>
              <a:t>© R. Bousquet</a:t>
            </a:r>
          </a:p>
        </p:txBody>
      </p:sp>
      <p:pic>
        <p:nvPicPr>
          <p:cNvPr id="36" name="Image" descr="Image"/>
          <p:cNvPicPr>
            <a:picLocks noChangeAspect="1"/>
          </p:cNvPicPr>
          <p:nvPr/>
        </p:nvPicPr>
        <p:blipFill>
          <a:blip r:embed="rId3">
            <a:extLst/>
          </a:blip>
          <a:stretch>
            <a:fillRect/>
          </a:stretch>
        </p:blipFill>
        <p:spPr>
          <a:xfrm>
            <a:off x="10277892" y="9283395"/>
            <a:ext cx="2447533" cy="368606"/>
          </a:xfrm>
          <a:prstGeom prst="rect">
            <a:avLst/>
          </a:prstGeom>
          <a:ln w="12700">
            <a:miter lim="400000"/>
          </a:ln>
        </p:spPr>
      </p:pic>
      <p:sp>
        <p:nvSpPr>
          <p:cNvPr id="37" name="Kapitel 20:…"/>
          <p:cNvSpPr txBox="1"/>
          <p:nvPr/>
        </p:nvSpPr>
        <p:spPr>
          <a:xfrm>
            <a:off x="7615517" y="635000"/>
            <a:ext cx="5109908" cy="935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5751" marR="55751" defTabSz="638951">
              <a:buClr>
                <a:srgbClr val="004479"/>
              </a:buClr>
              <a:buFont typeface="Georgia"/>
              <a:defRPr b="1" sz="2100">
                <a:solidFill>
                  <a:srgbClr val="E21F26"/>
                </a:solidFill>
                <a:uFill>
                  <a:solidFill>
                    <a:srgbClr val="922E32"/>
                  </a:solidFill>
                </a:uFill>
              </a:defRPr>
            </a:pPr>
            <a:r>
              <a:t>Kapitel 20:</a:t>
            </a:r>
          </a:p>
          <a:p>
            <a:pPr marL="55751" marR="55751" defTabSz="638951">
              <a:buClr>
                <a:srgbClr val="004479"/>
              </a:buClr>
              <a:buFont typeface="Georgia"/>
              <a:defRPr b="1" sz="1800">
                <a:solidFill>
                  <a:srgbClr val="E21F26"/>
                </a:solidFill>
                <a:uFill>
                  <a:solidFill>
                    <a:srgbClr val="922E32"/>
                  </a:solidFill>
                </a:uFill>
              </a:defRPr>
            </a:pPr>
            <a:r>
              <a:rPr b="0"/>
              <a:t>Entstehung von Erzlagerstätten</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eowissenschaften_Deckblatt.tif" descr="Geowissenschaften_Deckblatt.tif"/>
          <p:cNvPicPr>
            <a:picLocks noChangeAspect="1"/>
          </p:cNvPicPr>
          <p:nvPr/>
        </p:nvPicPr>
        <p:blipFill>
          <a:blip r:embed="rId2">
            <a:extLst/>
          </a:blip>
          <a:srcRect l="0" t="0" r="0" b="85391"/>
          <a:stretch>
            <a:fillRect/>
          </a:stretch>
        </p:blipFill>
        <p:spPr>
          <a:xfrm>
            <a:off x="0" y="0"/>
            <a:ext cx="7339563" cy="1424892"/>
          </a:xfrm>
          <a:prstGeom prst="rect">
            <a:avLst/>
          </a:prstGeom>
          <a:ln w="12700">
            <a:miter lim="400000"/>
          </a:ln>
        </p:spPr>
      </p:pic>
      <p:sp>
        <p:nvSpPr>
          <p:cNvPr id="3" name="Geowissenschaften, Die Dynamik des Systems Erde"/>
          <p:cNvSpPr txBox="1"/>
          <p:nvPr/>
        </p:nvSpPr>
        <p:spPr>
          <a:xfrm>
            <a:off x="7728761" y="175850"/>
            <a:ext cx="509826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638951">
              <a:spcBef>
                <a:spcPts val="1400"/>
              </a:spcBef>
              <a:buClr>
                <a:srgbClr val="000000"/>
              </a:buClr>
              <a:buFont typeface="Georgia"/>
              <a:tabLst>
                <a:tab pos="1295400" algn="l"/>
                <a:tab pos="2603500" algn="l"/>
                <a:tab pos="3898900" algn="l"/>
                <a:tab pos="5207000" algn="l"/>
                <a:tab pos="6502400" algn="l"/>
                <a:tab pos="7797800" algn="l"/>
                <a:tab pos="9105900" algn="l"/>
                <a:tab pos="10401300" algn="l"/>
                <a:tab pos="11709400" algn="l"/>
                <a:tab pos="13004800" algn="l"/>
                <a:tab pos="14300200" algn="l"/>
                <a:tab pos="14681200" algn="l"/>
              </a:tabLst>
              <a:defRPr>
                <a:solidFill>
                  <a:srgbClr val="1C3B63"/>
                </a:solidFill>
                <a:uFill>
                  <a:solidFill>
                    <a:srgbClr val="B01A3B"/>
                  </a:solidFill>
                </a:uFill>
              </a:defRPr>
            </a:lvl1pPr>
          </a:lstStyle>
          <a:p>
            <a:pPr/>
            <a:r>
              <a:t>Geowissenschaften, Die Dynamik des Systems Erde</a:t>
            </a:r>
          </a:p>
        </p:txBody>
      </p:sp>
      <p:sp>
        <p:nvSpPr>
          <p:cNvPr id="4" name="© R. Bousquet"/>
          <p:cNvSpPr txBox="1"/>
          <p:nvPr/>
        </p:nvSpPr>
        <p:spPr>
          <a:xfrm>
            <a:off x="-1" y="9359900"/>
            <a:ext cx="1708007"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638951">
              <a:spcBef>
                <a:spcPts val="1400"/>
              </a:spcBef>
              <a:buClr>
                <a:srgbClr val="004479"/>
              </a:buClr>
              <a:buFont typeface="Georgia"/>
              <a:defRPr sz="1200">
                <a:solidFill>
                  <a:srgbClr val="1E3D64"/>
                </a:solidFill>
                <a:uFill>
                  <a:solidFill>
                    <a:srgbClr val="FFFFFE"/>
                  </a:solidFill>
                </a:uFill>
              </a:defRPr>
            </a:lvl1pPr>
          </a:lstStyle>
          <a:p>
            <a:pPr/>
            <a:r>
              <a:t>© R. Bousquet</a:t>
            </a:r>
          </a:p>
        </p:txBody>
      </p:sp>
      <p:pic>
        <p:nvPicPr>
          <p:cNvPr id="5" name="Image" descr="Image"/>
          <p:cNvPicPr>
            <a:picLocks noChangeAspect="1"/>
          </p:cNvPicPr>
          <p:nvPr/>
        </p:nvPicPr>
        <p:blipFill>
          <a:blip r:embed="rId3">
            <a:extLst/>
          </a:blip>
          <a:stretch>
            <a:fillRect/>
          </a:stretch>
        </p:blipFill>
        <p:spPr>
          <a:xfrm>
            <a:off x="10277892" y="9283395"/>
            <a:ext cx="2447533" cy="368606"/>
          </a:xfrm>
          <a:prstGeom prst="rect">
            <a:avLst/>
          </a:prstGeom>
          <a:ln w="12700">
            <a:miter lim="400000"/>
          </a:ln>
        </p:spPr>
      </p:pic>
      <p:sp>
        <p:nvSpPr>
          <p:cNvPr id="6" name="Kapitel 18:…"/>
          <p:cNvSpPr txBox="1"/>
          <p:nvPr/>
        </p:nvSpPr>
        <p:spPr>
          <a:xfrm>
            <a:off x="7615517" y="635000"/>
            <a:ext cx="5109908" cy="935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5751" marR="55751" defTabSz="638951">
              <a:buClr>
                <a:srgbClr val="004479"/>
              </a:buClr>
              <a:buFont typeface="Georgia"/>
              <a:defRPr b="1" sz="2100">
                <a:solidFill>
                  <a:srgbClr val="E21F26"/>
                </a:solidFill>
                <a:uFill>
                  <a:solidFill>
                    <a:srgbClr val="922E32"/>
                  </a:solidFill>
                </a:uFill>
              </a:defRPr>
            </a:pPr>
            <a:r>
              <a:t>Kapitel 18:</a:t>
            </a:r>
          </a:p>
          <a:p>
            <a:pPr marL="55751" marR="55751" defTabSz="638951">
              <a:buClr>
                <a:srgbClr val="004479"/>
              </a:buClr>
              <a:buFont typeface="Georgia"/>
              <a:defRPr b="1" sz="1800">
                <a:solidFill>
                  <a:srgbClr val="E21F26"/>
                </a:solidFill>
                <a:uFill>
                  <a:solidFill>
                    <a:srgbClr val="922E32"/>
                  </a:solidFill>
                </a:uFill>
              </a:defRPr>
            </a:pPr>
            <a:r>
              <a:rPr b="0"/>
              <a:t>Europäische Varisziden–Paläokonvergenz und Verschwinden einer Gebirgskette</a:t>
            </a:r>
          </a:p>
        </p:txBody>
      </p:sp>
      <p:sp>
        <p:nvSpPr>
          <p:cNvPr id="7" name="Title Text"/>
          <p:cNvSpPr txBox="1"/>
          <p:nvPr>
            <p:ph type="title"/>
          </p:nvPr>
        </p:nvSpPr>
        <p:spPr>
          <a:xfrm>
            <a:off x="269999" y="0"/>
            <a:ext cx="11520002" cy="72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8" name="Body Level One…"/>
          <p:cNvSpPr txBox="1"/>
          <p:nvPr>
            <p:ph type="body" idx="1"/>
          </p:nvPr>
        </p:nvSpPr>
        <p:spPr>
          <a:xfrm>
            <a:off x="269999" y="1460500"/>
            <a:ext cx="12458701" cy="693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1112391" indent="-399666">
              <a:spcBef>
                <a:spcPts val="1000"/>
              </a:spcBef>
              <a:defRPr sz="2800">
                <a:solidFill>
                  <a:srgbClr val="EB8B2D"/>
                </a:solidFill>
                <a:uFill>
                  <a:solidFill>
                    <a:srgbClr val="EB8B2D"/>
                  </a:solidFill>
                </a:uFill>
              </a:defRPr>
            </a:lvl2pPr>
            <a:lvl3pPr marL="1681351" indent="-318387">
              <a:spcBef>
                <a:spcPts val="900"/>
              </a:spcBef>
              <a:defRPr sz="2800">
                <a:solidFill>
                  <a:srgbClr val="B01A3B"/>
                </a:solidFill>
                <a:uFill>
                  <a:solidFill>
                    <a:srgbClr val="B01A3B"/>
                  </a:solidFill>
                </a:uFill>
              </a:defRPr>
            </a:lvl3pPr>
            <a:lvl4pPr marL="2331590" indent="-188337">
              <a:spcBef>
                <a:spcPts val="700"/>
              </a:spcBef>
              <a:defRPr sz="2400">
                <a:solidFill>
                  <a:srgbClr val="4E9B40"/>
                </a:solidFill>
                <a:uFill>
                  <a:solidFill>
                    <a:srgbClr val="4E9B40"/>
                  </a:solidFill>
                </a:uFill>
              </a:defRPr>
            </a:lvl4pPr>
            <a:lvl5pPr marL="2981831" indent="-58291">
              <a:spcBef>
                <a:spcPts val="7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0673644" y="8890000"/>
            <a:ext cx="326332" cy="342900"/>
          </a:xfrm>
          <a:prstGeom prst="rect">
            <a:avLst/>
          </a:prstGeom>
          <a:ln w="12700">
            <a:miter lim="400000"/>
          </a:ln>
        </p:spPr>
        <p:txBody>
          <a:bodyPr wrap="none" lIns="50800" tIns="50800" rIns="50800" bIns="50800">
            <a:spAutoFit/>
          </a:bodyPr>
          <a:lstStyle>
            <a:lvl1pPr defTabSz="825500">
              <a:spcBef>
                <a:spcPts val="1400"/>
              </a:spcBef>
              <a:defRPr>
                <a:uFill>
                  <a:solidFill>
                    <a:srgbClr val="000000"/>
                  </a:solidFill>
                </a:u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Lst>
  <p:transition xmlns:p14="http://schemas.microsoft.com/office/powerpoint/2010/main" spd="med" advClick="1"/>
  <p:txStyles>
    <p:titleStyle>
      <a:lvl1pPr marL="55751" marR="55751" indent="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1pPr>
      <a:lvl2pPr marL="55751" marR="55751" indent="228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2pPr>
      <a:lvl3pPr marL="55751" marR="55751" indent="4572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3pPr>
      <a:lvl4pPr marL="55751" marR="55751" indent="685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4pPr>
      <a:lvl5pPr marL="55751" marR="55751" indent="9144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5pPr>
      <a:lvl6pPr marL="55751" marR="55751" indent="11430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6pPr>
      <a:lvl7pPr marL="55751" marR="55751" indent="1371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7pPr>
      <a:lvl8pPr marL="55751" marR="55751" indent="1600199"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8pPr>
      <a:lvl9pPr marL="55751" marR="55751" indent="1828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9pPr>
    </p:titleStyle>
    <p:bodyStyle>
      <a:lvl1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1pPr>
      <a:lvl2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2pPr>
      <a:lvl3pPr marL="543431" marR="55751" indent="-480947"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3pPr>
      <a:lvl4pPr marL="543431" marR="55751" indent="-35089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4pPr>
      <a:lvl5pPr marL="543431" marR="55751" indent="-22085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5pPr>
      <a:lvl6pPr marL="543431" marR="55751" indent="156971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6pPr>
      <a:lvl7pPr marL="543431" marR="55751" indent="19126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7pPr>
      <a:lvl8pPr marL="543431" marR="55751" indent="22555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8pPr>
      <a:lvl9pPr marL="543431" marR="55751" indent="25984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9pPr>
    </p:bodyStyle>
    <p:otherStyle>
      <a:lvl1pPr marL="0" marR="0" indent="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1pPr>
      <a:lvl2pPr marL="0" marR="0" indent="228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2pPr>
      <a:lvl3pPr marL="0" marR="0" indent="457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3pPr>
      <a:lvl4pPr marL="0" marR="0" indent="685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4pPr>
      <a:lvl5pPr marL="0" marR="0" indent="9144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5pPr>
      <a:lvl6pPr marL="0" marR="0" indent="11430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6pPr>
      <a:lvl7pPr marL="0" marR="0" indent="1371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7pPr>
      <a:lvl8pPr marL="0" marR="0" indent="1600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8pPr>
      <a:lvl9pPr marL="0" marR="0" indent="1828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Gesteinskreis-lauf und Gebirgs-bildungen"/>
          <p:cNvSpPr txBox="1"/>
          <p:nvPr>
            <p:ph type="ctrTitle"/>
          </p:nvPr>
        </p:nvSpPr>
        <p:spPr>
          <a:xfrm>
            <a:off x="8090080" y="647700"/>
            <a:ext cx="4685565" cy="3563627"/>
          </a:xfrm>
          <a:prstGeom prst="rect">
            <a:avLst/>
          </a:prstGeom>
        </p:spPr>
        <p:txBody>
          <a:bodyPr/>
          <a:lstStyle/>
          <a:p>
            <a:pPr/>
            <a:r>
              <a:t>Gesteinskreis-lauf und Gebirgs-bildungen</a:t>
            </a:r>
          </a:p>
        </p:txBody>
      </p:sp>
      <p:sp>
        <p:nvSpPr>
          <p:cNvPr id="48" name="Kapitel 18…"/>
          <p:cNvSpPr txBox="1"/>
          <p:nvPr>
            <p:ph type="subTitle" sz="quarter" idx="1"/>
          </p:nvPr>
        </p:nvSpPr>
        <p:spPr>
          <a:xfrm>
            <a:off x="8090080" y="3561079"/>
            <a:ext cx="4685565" cy="3883771"/>
          </a:xfrm>
          <a:prstGeom prst="rect">
            <a:avLst/>
          </a:prstGeom>
        </p:spPr>
        <p:txBody>
          <a:bodyPr/>
          <a:lstStyle/>
          <a:p>
            <a:pPr/>
            <a:r>
              <a:t>Kapitel 18</a:t>
            </a:r>
          </a:p>
          <a:p>
            <a:pPr lvl="1"/>
          </a:p>
          <a:p>
            <a:pPr lvl="1"/>
            <a:r>
              <a:t>Europäische Varisziden – Paläokonvergenz und Verschwinden einer Gebirgskette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8390" y="1622599"/>
            <a:ext cx="11266836" cy="8078216"/>
            <a:chOff x="0" y="0"/>
            <a:chExt cx="11266834" cy="8078214"/>
          </a:xfrm>
        </p:grpSpPr>
        <p:pic>
          <p:nvPicPr>
            <p:cNvPr id="98" name="Abb_18_09.png" descr="Abb_18_09.png"/>
            <p:cNvPicPr>
              <a:picLocks noChangeAspect="1"/>
            </p:cNvPicPr>
            <p:nvPr/>
          </p:nvPicPr>
          <p:blipFill>
            <a:blip r:embed="rId2">
              <a:extLst/>
            </a:blip>
            <a:srcRect l="0" t="0" r="0" b="0"/>
            <a:stretch>
              <a:fillRect/>
            </a:stretch>
          </p:blipFill>
          <p:spPr>
            <a:xfrm>
              <a:off x="0" y="0"/>
              <a:ext cx="7495157" cy="7539483"/>
            </a:xfrm>
            <a:prstGeom prst="rect">
              <a:avLst/>
            </a:prstGeom>
            <a:ln w="12700" cap="flat">
              <a:noFill/>
              <a:miter lim="400000"/>
            </a:ln>
            <a:effectLst/>
          </p:spPr>
        </p:pic>
        <p:sp>
          <p:nvSpPr>
            <p:cNvPr id="9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1" name="Drei geodynamische Modelle für die Mikroplatte Armorica (vereinfacht nach Ballèvre et al. 2009)"/>
          <p:cNvSpPr txBox="1"/>
          <p:nvPr/>
        </p:nvSpPr>
        <p:spPr>
          <a:xfrm>
            <a:off x="8395269" y="8336581"/>
            <a:ext cx="4330156"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Drei geodynamische Modelle für die Mikroplatte Armorica (vereinfacht nach Ballèvre et al. 2009)</a:t>
            </a:r>
          </a:p>
        </p:txBody>
      </p:sp>
      <p:sp>
        <p:nvSpPr>
          <p:cNvPr id="102" name="Abb. 18.9"/>
          <p:cNvSpPr txBox="1"/>
          <p:nvPr/>
        </p:nvSpPr>
        <p:spPr>
          <a:xfrm>
            <a:off x="8395269" y="7968281"/>
            <a:ext cx="120707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18.9</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8390" y="2585969"/>
            <a:ext cx="11266836" cy="7114845"/>
            <a:chOff x="0" y="963369"/>
            <a:chExt cx="11266834" cy="7114845"/>
          </a:xfrm>
        </p:grpSpPr>
        <p:pic>
          <p:nvPicPr>
            <p:cNvPr id="104" name="Abb_18_10.png" descr="Abb_18_10.png"/>
            <p:cNvPicPr>
              <a:picLocks noChangeAspect="1"/>
            </p:cNvPicPr>
            <p:nvPr/>
          </p:nvPicPr>
          <p:blipFill>
            <a:blip r:embed="rId2">
              <a:extLst/>
            </a:blip>
            <a:srcRect l="0" t="0" r="0" b="0"/>
            <a:stretch>
              <a:fillRect/>
            </a:stretch>
          </p:blipFill>
          <p:spPr>
            <a:xfrm>
              <a:off x="0" y="963369"/>
              <a:ext cx="11266835" cy="4390560"/>
            </a:xfrm>
            <a:prstGeom prst="rect">
              <a:avLst/>
            </a:prstGeom>
            <a:ln w="12700" cap="flat">
              <a:noFill/>
              <a:miter lim="400000"/>
            </a:ln>
            <a:effectLst/>
          </p:spPr>
        </p:pic>
        <p:sp>
          <p:nvSpPr>
            <p:cNvPr id="10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7" name="Ein Modell für die Entstehung der Morvan-Brévenne-Einheit im Oberdevon. Die obere Gneiseinheit entspricht dem Vulkanbogen, und die Morvan-Brevenne-Einheit steht für das Backarc-Becken. Die Anordnung setzt voraus, dass sich die ozeanische Lithosphäre am E"/>
          <p:cNvSpPr txBox="1"/>
          <p:nvPr/>
        </p:nvSpPr>
        <p:spPr>
          <a:xfrm>
            <a:off x="568390" y="8095281"/>
            <a:ext cx="1215703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Ein Modell für die Entstehung der Morvan-Brévenne-Einheit im Oberdevon. Die obere Gneiseinheit entspricht dem Vulkanbogen, und die Morvan-Brevenne-Einheit steht für das Backarc-Becken. Die Anordnung setzt voraus, dass sich die ozeanische Lithosphäre am Ende des Devons noch in einer nordvergenten Subduktionsbewegung befand. Dieses Modell schließt auch die Existenz eines Mikroblocks zwischen Armorica und Gondwana ein. (Ballèvre, pers. Mitt.)</a:t>
            </a:r>
          </a:p>
        </p:txBody>
      </p:sp>
      <p:sp>
        <p:nvSpPr>
          <p:cNvPr id="108" name="Abb. 18.10"/>
          <p:cNvSpPr txBox="1"/>
          <p:nvPr/>
        </p:nvSpPr>
        <p:spPr>
          <a:xfrm>
            <a:off x="568390" y="7726981"/>
            <a:ext cx="133119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18.10</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8390" y="1622599"/>
            <a:ext cx="11266836" cy="8078216"/>
            <a:chOff x="0" y="0"/>
            <a:chExt cx="11266834" cy="8078214"/>
          </a:xfrm>
        </p:grpSpPr>
        <p:pic>
          <p:nvPicPr>
            <p:cNvPr id="110" name="Abb_18_11.png" descr="Abb_18_11.png"/>
            <p:cNvPicPr>
              <a:picLocks noChangeAspect="1"/>
            </p:cNvPicPr>
            <p:nvPr/>
          </p:nvPicPr>
          <p:blipFill>
            <a:blip r:embed="rId2">
              <a:extLst/>
            </a:blip>
            <a:srcRect l="0" t="0" r="0" b="0"/>
            <a:stretch>
              <a:fillRect/>
            </a:stretch>
          </p:blipFill>
          <p:spPr>
            <a:xfrm>
              <a:off x="0" y="0"/>
              <a:ext cx="6688513" cy="7539483"/>
            </a:xfrm>
            <a:prstGeom prst="rect">
              <a:avLst/>
            </a:prstGeom>
            <a:ln w="12700" cap="flat">
              <a:noFill/>
              <a:miter lim="400000"/>
            </a:ln>
            <a:effectLst/>
          </p:spPr>
        </p:pic>
        <p:sp>
          <p:nvSpPr>
            <p:cNvPr id="11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3" name="Modell für Krustenverdünnung und den gravitativen Kollaps der Varisziden.…"/>
          <p:cNvSpPr txBox="1"/>
          <p:nvPr/>
        </p:nvSpPr>
        <p:spPr>
          <a:xfrm>
            <a:off x="8156412" y="6406181"/>
            <a:ext cx="4569012" cy="275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Modell für Krustenverdünnung und den gravitativen Kollaps der Varisziden.</a:t>
            </a:r>
          </a:p>
          <a:p>
            <a:pPr/>
            <a:r>
              <a:t>a Kompressionsstadium (Überschiebungen und Krustenverdickung);</a:t>
            </a:r>
          </a:p>
          <a:p>
            <a:pPr/>
            <a:r>
              <a:t>b stationäres Stadium (vorherrschend Heraushe- bung und Erosion); c gravitativer Kollaps der verdickten Kruste (Dehnungstektonik, Beckenbildung und Platznahme spätorogener Granite).</a:t>
            </a:r>
          </a:p>
          <a:p>
            <a:pPr/>
            <a:r>
              <a:t>Fg D gravitative Kräfte; Ft D tektonische Kräfte (nach Malavieille et al. 1990)</a:t>
            </a:r>
          </a:p>
        </p:txBody>
      </p:sp>
      <p:sp>
        <p:nvSpPr>
          <p:cNvPr id="114" name="Abb. 18.11"/>
          <p:cNvSpPr txBox="1"/>
          <p:nvPr/>
        </p:nvSpPr>
        <p:spPr>
          <a:xfrm>
            <a:off x="8156412" y="6037881"/>
            <a:ext cx="128286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18.11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Image Gallery"/>
          <p:cNvGrpSpPr/>
          <p:nvPr/>
        </p:nvGrpSpPr>
        <p:grpSpPr>
          <a:xfrm>
            <a:off x="568390" y="2423438"/>
            <a:ext cx="11266836" cy="7277377"/>
            <a:chOff x="0" y="800839"/>
            <a:chExt cx="11266834" cy="7277375"/>
          </a:xfrm>
        </p:grpSpPr>
        <p:pic>
          <p:nvPicPr>
            <p:cNvPr id="116" name="Abb_18_12.png" descr="Abb_18_12.png"/>
            <p:cNvPicPr>
              <a:picLocks noChangeAspect="1"/>
            </p:cNvPicPr>
            <p:nvPr/>
          </p:nvPicPr>
          <p:blipFill>
            <a:blip r:embed="rId2">
              <a:extLst/>
            </a:blip>
            <a:srcRect l="0" t="0" r="0" b="0"/>
            <a:stretch>
              <a:fillRect/>
            </a:stretch>
          </p:blipFill>
          <p:spPr>
            <a:xfrm>
              <a:off x="0" y="800839"/>
              <a:ext cx="11266835" cy="3837176"/>
            </a:xfrm>
            <a:prstGeom prst="rect">
              <a:avLst/>
            </a:prstGeom>
            <a:ln w="12700" cap="flat">
              <a:noFill/>
              <a:miter lim="400000"/>
            </a:ln>
            <a:effectLst/>
          </p:spPr>
        </p:pic>
        <p:sp>
          <p:nvSpPr>
            <p:cNvPr id="11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9" name="Versuch der Rekonstruktion der Platten im Paläozoikum für den Zeitraum 465–340 Ma.…"/>
          <p:cNvSpPr txBox="1"/>
          <p:nvPr/>
        </p:nvSpPr>
        <p:spPr>
          <a:xfrm>
            <a:off x="568390" y="8336581"/>
            <a:ext cx="12157035"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Versuch der Rekonstruktion der Platten im Paläozoikum für den Zeitraum 465–340 Ma.</a:t>
            </a:r>
          </a:p>
          <a:p>
            <a:pPr/>
            <a:r>
              <a:t>Ar = Armorica; Av = Avalonia; Fr = Frank- reich; GI = Großindien; Ib = Iberia; In = Indochina; Ir = Iran; Ka = Kasachstan;</a:t>
            </a:r>
          </a:p>
          <a:p>
            <a:pPr/>
            <a:r>
              <a:t>Lh = Lhasa; NCh = Nordchina; Qi = Qiangtang; SCh = Südchina; Tu = Türkei (vereinfacht nach Matte 2001)</a:t>
            </a:r>
          </a:p>
        </p:txBody>
      </p:sp>
      <p:sp>
        <p:nvSpPr>
          <p:cNvPr id="120" name="Abb. 18.12"/>
          <p:cNvSpPr txBox="1"/>
          <p:nvPr/>
        </p:nvSpPr>
        <p:spPr>
          <a:xfrm>
            <a:off x="568390" y="7968281"/>
            <a:ext cx="131411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18.12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Image Gallery"/>
          <p:cNvGrpSpPr/>
          <p:nvPr/>
        </p:nvGrpSpPr>
        <p:grpSpPr>
          <a:xfrm>
            <a:off x="568390" y="1622599"/>
            <a:ext cx="11266836" cy="8078216"/>
            <a:chOff x="0" y="0"/>
            <a:chExt cx="11266834" cy="8078214"/>
          </a:xfrm>
        </p:grpSpPr>
        <p:pic>
          <p:nvPicPr>
            <p:cNvPr id="122" name="Abb_18_13.png" descr="Abb_18_13.png"/>
            <p:cNvPicPr>
              <a:picLocks noChangeAspect="1"/>
            </p:cNvPicPr>
            <p:nvPr/>
          </p:nvPicPr>
          <p:blipFill>
            <a:blip r:embed="rId2">
              <a:extLst/>
            </a:blip>
            <a:srcRect l="0" t="0" r="0" b="0"/>
            <a:stretch>
              <a:fillRect/>
            </a:stretch>
          </p:blipFill>
          <p:spPr>
            <a:xfrm>
              <a:off x="0" y="0"/>
              <a:ext cx="4910345" cy="7539483"/>
            </a:xfrm>
            <a:prstGeom prst="rect">
              <a:avLst/>
            </a:prstGeom>
            <a:ln w="12700" cap="flat">
              <a:noFill/>
              <a:miter lim="400000"/>
            </a:ln>
            <a:effectLst/>
          </p:spPr>
        </p:pic>
        <p:sp>
          <p:nvSpPr>
            <p:cNvPr id="12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25" name="Tektonisches Entwicklungsschema der Kontinente für den Zeitraum 465–340 Ma. Das Entwicklungsschema lehnt sich an ein Litho- sphärenprofil an und reicht von der Iberischen Halbinsel bis nach Neufundland. Ar = Armorica; Av = Avalonia; GZM = Galizien-Zentra"/>
          <p:cNvSpPr txBox="1"/>
          <p:nvPr/>
        </p:nvSpPr>
        <p:spPr>
          <a:xfrm>
            <a:off x="8253127" y="7130081"/>
            <a:ext cx="4472298"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Tektonisches Entwicklungsschema der Kontinente für den Zeitraum 465–340 Ma. Das Entwicklungsschema lehnt sich an ein Litho- sphärenprofil an und reicht von der Iberischen Halbinsel bis nach Neufundland. Ar = Armorica; Av = Avalonia; GZM = Galizien-Zentralmassiv- Ozean (Paläotethys) und dazugehörige Suturzonen (nach Matte 2001)</a:t>
            </a:r>
          </a:p>
        </p:txBody>
      </p:sp>
      <p:sp>
        <p:nvSpPr>
          <p:cNvPr id="126" name="Abb. 18.13"/>
          <p:cNvSpPr txBox="1"/>
          <p:nvPr/>
        </p:nvSpPr>
        <p:spPr>
          <a:xfrm>
            <a:off x="8253126" y="6761781"/>
            <a:ext cx="131367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18.13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Image Gallery"/>
          <p:cNvGrpSpPr/>
          <p:nvPr/>
        </p:nvGrpSpPr>
        <p:grpSpPr>
          <a:xfrm>
            <a:off x="568390" y="1622599"/>
            <a:ext cx="11266836" cy="8078216"/>
            <a:chOff x="0" y="0"/>
            <a:chExt cx="11266834" cy="8078214"/>
          </a:xfrm>
        </p:grpSpPr>
        <p:pic>
          <p:nvPicPr>
            <p:cNvPr id="128" name="Abb_20_41.png" descr="Abb_20_41.png"/>
            <p:cNvPicPr>
              <a:picLocks noChangeAspect="1"/>
            </p:cNvPicPr>
            <p:nvPr/>
          </p:nvPicPr>
          <p:blipFill>
            <a:blip r:embed="rId2">
              <a:extLst/>
            </a:blip>
            <a:srcRect l="0" t="0" r="0" b="0"/>
            <a:stretch>
              <a:fillRect/>
            </a:stretch>
          </p:blipFill>
          <p:spPr>
            <a:xfrm>
              <a:off x="0" y="0"/>
              <a:ext cx="7761976" cy="7539483"/>
            </a:xfrm>
            <a:prstGeom prst="rect">
              <a:avLst/>
            </a:prstGeom>
            <a:ln w="12700" cap="flat">
              <a:noFill/>
              <a:miter lim="400000"/>
            </a:ln>
            <a:effectLst/>
          </p:spPr>
        </p:pic>
        <p:sp>
          <p:nvSpPr>
            <p:cNvPr id="12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1" name="Lage der wichtigen epigenetischen Lagerstätten und erzreicher Provinzen der europäischen Varisziden. Die Durchmesser der Kreise entsprechen der Größe der Uranlagerstätten (nach Evans 1993). Der Iberische Pyritgürtel befindet sich im Süden der Iberischen "/>
          <p:cNvSpPr txBox="1"/>
          <p:nvPr/>
        </p:nvSpPr>
        <p:spPr>
          <a:xfrm>
            <a:off x="8395269" y="7130081"/>
            <a:ext cx="4330156"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Lage der wichtigen epigenetischen Lagerstätten und erzreicher Provinzen der europäischen Varisziden. Die Durchmesser der Kreise entsprechen der Größe der Uranlagerstätten (nach Evans 1993). Der Iberische Pyritgürtel befindet sich im Süden der Iberischen Halbinsel. Die Grenzen der Zonen werden in Abb. 19.29 erklärt</a:t>
            </a:r>
          </a:p>
        </p:txBody>
      </p:sp>
      <p:sp>
        <p:nvSpPr>
          <p:cNvPr id="132" name="Abb. 20.41"/>
          <p:cNvSpPr txBox="1"/>
          <p:nvPr/>
        </p:nvSpPr>
        <p:spPr>
          <a:xfrm>
            <a:off x="8395269" y="6761781"/>
            <a:ext cx="135630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20.41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8390" y="1622599"/>
            <a:ext cx="11266836" cy="8078216"/>
            <a:chOff x="0" y="0"/>
            <a:chExt cx="11266834" cy="8078214"/>
          </a:xfrm>
        </p:grpSpPr>
        <p:pic>
          <p:nvPicPr>
            <p:cNvPr id="50" name="Abb_18_01.png" descr="Abb_18_01.png"/>
            <p:cNvPicPr>
              <a:picLocks noChangeAspect="1"/>
            </p:cNvPicPr>
            <p:nvPr/>
          </p:nvPicPr>
          <p:blipFill>
            <a:blip r:embed="rId2">
              <a:extLst/>
            </a:blip>
            <a:srcRect l="0" t="0" r="0" b="0"/>
            <a:stretch>
              <a:fillRect/>
            </a:stretch>
          </p:blipFill>
          <p:spPr>
            <a:xfrm>
              <a:off x="0" y="0"/>
              <a:ext cx="9252752" cy="7539483"/>
            </a:xfrm>
            <a:prstGeom prst="rect">
              <a:avLst/>
            </a:prstGeom>
            <a:ln w="12700" cap="flat">
              <a:noFill/>
              <a:miter lim="400000"/>
            </a:ln>
            <a:effectLst/>
          </p:spPr>
        </p:pic>
        <p:sp>
          <p:nvSpPr>
            <p:cNvPr id="5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3" name="Hauptelemente des Europäischen Varisziden. AMBP = Magnetanomalie des Pariser Beckens, Ard = Ardennen, Arm = Armoricani- sches Massiv, BF = Bray-Störung, Bo = Böhmische Masse, CF = Cevennen-Störung, EF = Elbe-Störung, GSH = Grand Sillon Houillier, GZMS = "/>
          <p:cNvSpPr txBox="1"/>
          <p:nvPr/>
        </p:nvSpPr>
        <p:spPr>
          <a:xfrm>
            <a:off x="9789583" y="2786681"/>
            <a:ext cx="2935841" cy="637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Hauptelemente des Europäischen Varisziden. AMBP = Magnetanomalie des Pariser Beckens, Ard = Ardennen, Arm = Armoricani- sches Massiv, BF = Bray-Störung, Bo = Böhmische Masse, CF = Cevennen-Störung, EF = Elbe-Störung, GSH = Grand Sillon Houillier, GZMS = Galizien-Zentralmassiv Suturzone, Ha = Harz, MTS = Suturlinie Münchberg-Tepla, NPF = Nordpyrenäen-Störung, SR = Suturlinie des Rhei- schen Ozeans, Sw = Schwarzwald, Vo = Vogesen, Zm = Zentralmassiv (Abb. 19.29) (zusammengestellt nach Unterlagen von Matte 2001, Faure et al. 2008, von Raumer et al. 1998 und unter Verwendung geologischer Karten von Frankreich und Sardinien)</a:t>
            </a:r>
          </a:p>
        </p:txBody>
      </p:sp>
      <p:sp>
        <p:nvSpPr>
          <p:cNvPr id="54" name="Abb. 18.1"/>
          <p:cNvSpPr txBox="1"/>
          <p:nvPr/>
        </p:nvSpPr>
        <p:spPr>
          <a:xfrm>
            <a:off x="9789583" y="2418382"/>
            <a:ext cx="117090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8390" y="1622599"/>
            <a:ext cx="9512670" cy="7006406"/>
            <a:chOff x="0" y="0"/>
            <a:chExt cx="9512668" cy="7006405"/>
          </a:xfrm>
        </p:grpSpPr>
        <p:pic>
          <p:nvPicPr>
            <p:cNvPr id="56" name="Abb_18_02.png" descr="Abb_18_02.png"/>
            <p:cNvPicPr>
              <a:picLocks noChangeAspect="1"/>
            </p:cNvPicPr>
            <p:nvPr/>
          </p:nvPicPr>
          <p:blipFill>
            <a:blip r:embed="rId2">
              <a:extLst/>
            </a:blip>
            <a:srcRect l="0" t="0" r="0" b="0"/>
            <a:stretch>
              <a:fillRect/>
            </a:stretch>
          </p:blipFill>
          <p:spPr>
            <a:xfrm>
              <a:off x="0" y="0"/>
              <a:ext cx="8991046" cy="6467674"/>
            </a:xfrm>
            <a:prstGeom prst="rect">
              <a:avLst/>
            </a:prstGeom>
            <a:ln w="12700" cap="flat">
              <a:noFill/>
              <a:miter lim="400000"/>
            </a:ln>
            <a:effectLst/>
          </p:spPr>
        </p:pic>
        <p:sp>
          <p:nvSpPr>
            <p:cNvPr id="57" name="Type to enter a caption."/>
            <p:cNvSpPr/>
            <p:nvPr/>
          </p:nvSpPr>
          <p:spPr>
            <a:xfrm>
              <a:off x="0" y="6543873"/>
              <a:ext cx="9512669"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9" name="Mögliche Anordnung der Varisziden in Mittel- und Westeuropa während des Perms vor ca. 270 Ma. Darstellung der Hauptsuturen und Ausdehnung der Mikroplatten Avalonia und Armorica. Bo = Böhmische Masse, BS = Beja-Sutur, CCSZ = Coimbra-Cordoba-Scherzone, Co "/>
          <p:cNvSpPr txBox="1"/>
          <p:nvPr/>
        </p:nvSpPr>
        <p:spPr>
          <a:xfrm>
            <a:off x="9601429" y="3027981"/>
            <a:ext cx="3123996" cy="613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Mögliche Anordnung der Varisziden in Mittel- und Westeuropa während des Perms vor ca. 270 Ma. Darstellung der Hauptsuturen und Ausdehnung der Mikroplatten Avalonia und Armorica. Bo = Böhmische Masse, BS = Beja-Sutur, CCSZ = Coimbra-Cordoba-Scherzone, Co = Korsika, NVF = nordvariszische Deckenfront, Sa = Sardinien, SGLRh = Rhenoherzynische Sutur der Galizien-Lizard-Zone, SMC = Zen- tralmassiv-Suturzone, SMT = Münchberg-Tepla-Suturzone, SSA = Südarmoricanische Sutur, Zm = Zentralmassiv. Externe Kristallinmassive der Alpen: A-G = Aar-Gotthard-Massiv, AR-MB = Aiguilles-Rouges-Mont-Blanc-Massiv, BE-Oi = Belledonne-Oisans-Massiv, Arg = Argentera-Mas- siv (Abb. </a:t>
            </a:r>
            <a:r>
              <a:rPr>
                <a:solidFill>
                  <a:srgbClr val="0000FF"/>
                </a:solidFill>
              </a:rPr>
              <a:t>19.29</a:t>
            </a:r>
            <a:r>
              <a:t>) (nach Matte </a:t>
            </a:r>
            <a:r>
              <a:rPr>
                <a:solidFill>
                  <a:srgbClr val="0000FF"/>
                </a:solidFill>
              </a:rPr>
              <a:t>2001</a:t>
            </a:r>
            <a:r>
              <a:t>)</a:t>
            </a:r>
          </a:p>
        </p:txBody>
      </p:sp>
      <p:sp>
        <p:nvSpPr>
          <p:cNvPr id="60" name="Abb. 18.2"/>
          <p:cNvSpPr txBox="1"/>
          <p:nvPr/>
        </p:nvSpPr>
        <p:spPr>
          <a:xfrm>
            <a:off x="9640996" y="2659681"/>
            <a:ext cx="120216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8390" y="1622599"/>
            <a:ext cx="11266836" cy="8078216"/>
            <a:chOff x="0" y="0"/>
            <a:chExt cx="11266834" cy="8078214"/>
          </a:xfrm>
        </p:grpSpPr>
        <p:pic>
          <p:nvPicPr>
            <p:cNvPr id="62" name="Abb_18_03.png" descr="Abb_18_03.png"/>
            <p:cNvPicPr>
              <a:picLocks noChangeAspect="1"/>
            </p:cNvPicPr>
            <p:nvPr/>
          </p:nvPicPr>
          <p:blipFill>
            <a:blip r:embed="rId2">
              <a:extLst/>
            </a:blip>
            <a:srcRect l="0" t="0" r="0" b="0"/>
            <a:stretch>
              <a:fillRect/>
            </a:stretch>
          </p:blipFill>
          <p:spPr>
            <a:xfrm>
              <a:off x="0" y="0"/>
              <a:ext cx="6997133" cy="7539483"/>
            </a:xfrm>
            <a:prstGeom prst="rect">
              <a:avLst/>
            </a:prstGeom>
            <a:ln w="12700" cap="flat">
              <a:noFill/>
              <a:miter lim="400000"/>
            </a:ln>
            <a:effectLst/>
          </p:spPr>
        </p:pic>
        <p:sp>
          <p:nvSpPr>
            <p:cNvPr id="6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65" name="Allgemeine Zusammenhänge zwischen den verschiedenen Bereichen der Varisziden. Gleiche Farben entsprechen möglichen Korrelationen zwischen den Teilbereichen der Varisziden. (Nach Ballèvre et al. 2009)"/>
          <p:cNvSpPr txBox="1"/>
          <p:nvPr/>
        </p:nvSpPr>
        <p:spPr>
          <a:xfrm>
            <a:off x="8395269" y="7853981"/>
            <a:ext cx="4330156"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Allgemeine Zusammenhänge zwischen den verschiedenen Bereichen der Varisziden. Gleiche Farben entsprechen möglichen Korrelationen zwischen den Teilbereichen der Varisziden. (Nach Ballèvre et al. 2009)</a:t>
            </a:r>
          </a:p>
        </p:txBody>
      </p:sp>
      <p:sp>
        <p:nvSpPr>
          <p:cNvPr id="66" name="Abb. 18.3"/>
          <p:cNvSpPr txBox="1"/>
          <p:nvPr/>
        </p:nvSpPr>
        <p:spPr>
          <a:xfrm>
            <a:off x="8395269" y="7485681"/>
            <a:ext cx="120171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8390" y="1622599"/>
            <a:ext cx="11266836" cy="8078216"/>
            <a:chOff x="0" y="0"/>
            <a:chExt cx="11266834" cy="8078214"/>
          </a:xfrm>
        </p:grpSpPr>
        <p:pic>
          <p:nvPicPr>
            <p:cNvPr id="68" name="Abb_18_04.png" descr="Abb_18_04.png"/>
            <p:cNvPicPr>
              <a:picLocks noChangeAspect="1"/>
            </p:cNvPicPr>
            <p:nvPr/>
          </p:nvPicPr>
          <p:blipFill>
            <a:blip r:embed="rId2">
              <a:extLst/>
            </a:blip>
            <a:srcRect l="0" t="0" r="0" b="0"/>
            <a:stretch>
              <a:fillRect/>
            </a:stretch>
          </p:blipFill>
          <p:spPr>
            <a:xfrm>
              <a:off x="0" y="0"/>
              <a:ext cx="6276324" cy="7539483"/>
            </a:xfrm>
            <a:prstGeom prst="rect">
              <a:avLst/>
            </a:prstGeom>
            <a:ln w="12700" cap="flat">
              <a:noFill/>
              <a:miter lim="400000"/>
            </a:ln>
            <a:effectLst/>
          </p:spPr>
        </p:pic>
        <p:sp>
          <p:nvSpPr>
            <p:cNvPr id="6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1" name="Lage der Kaledoniden zwischen Norwegen und den Appalachen. Die Farben entsprechen unterschiedlichen tektonischen Phaen. (Abgeändert nach Barker und Gayer 1985)"/>
          <p:cNvSpPr txBox="1"/>
          <p:nvPr/>
        </p:nvSpPr>
        <p:spPr>
          <a:xfrm>
            <a:off x="8395269" y="8095281"/>
            <a:ext cx="4330156"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Lage der Kaledoniden zwischen Norwegen und den Appalachen. Die Farben entsprechen unterschiedlichen tektonischen Phaen. (Abgeändert nach Barker und Gayer 1985)</a:t>
            </a:r>
          </a:p>
        </p:txBody>
      </p:sp>
      <p:sp>
        <p:nvSpPr>
          <p:cNvPr id="72" name="Abb. 18.4"/>
          <p:cNvSpPr txBox="1"/>
          <p:nvPr/>
        </p:nvSpPr>
        <p:spPr>
          <a:xfrm>
            <a:off x="8395269" y="7726981"/>
            <a:ext cx="120740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8390" y="1622599"/>
            <a:ext cx="11266836" cy="8078216"/>
            <a:chOff x="0" y="0"/>
            <a:chExt cx="11266834" cy="8078214"/>
          </a:xfrm>
        </p:grpSpPr>
        <p:pic>
          <p:nvPicPr>
            <p:cNvPr id="74" name="Abb_18_05.png" descr="Abb_18_05.png"/>
            <p:cNvPicPr>
              <a:picLocks noChangeAspect="1"/>
            </p:cNvPicPr>
            <p:nvPr/>
          </p:nvPicPr>
          <p:blipFill>
            <a:blip r:embed="rId2">
              <a:extLst/>
            </a:blip>
            <a:srcRect l="0" t="0" r="0" b="0"/>
            <a:stretch>
              <a:fillRect/>
            </a:stretch>
          </p:blipFill>
          <p:spPr>
            <a:xfrm>
              <a:off x="0" y="0"/>
              <a:ext cx="4914211" cy="7539483"/>
            </a:xfrm>
            <a:prstGeom prst="rect">
              <a:avLst/>
            </a:prstGeom>
            <a:ln w="12700" cap="flat">
              <a:noFill/>
              <a:miter lim="400000"/>
            </a:ln>
            <a:effectLst/>
          </p:spPr>
        </p:pic>
        <p:sp>
          <p:nvSpPr>
            <p:cNvPr id="75"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7" name="Die Kaledoniden im Nordatlantik. Die Abbildung zeigt die Beziehungen zwischen Laurentia und Baltica (Abb. 17.10) (nach Gee et al. 2008)"/>
          <p:cNvSpPr txBox="1"/>
          <p:nvPr/>
        </p:nvSpPr>
        <p:spPr>
          <a:xfrm>
            <a:off x="8395269" y="8095281"/>
            <a:ext cx="4330156"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Kaledoniden im Nordatlantik. Die Abbildung zeigt die Beziehungen zwischen Laurentia und Baltica (Abb. 17.10) (nach Gee et al. 2008)</a:t>
            </a:r>
          </a:p>
        </p:txBody>
      </p:sp>
      <p:sp>
        <p:nvSpPr>
          <p:cNvPr id="78" name="Abb. 18.5"/>
          <p:cNvSpPr txBox="1"/>
          <p:nvPr/>
        </p:nvSpPr>
        <p:spPr>
          <a:xfrm>
            <a:off x="8395269" y="7726981"/>
            <a:ext cx="119591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8390" y="1622599"/>
            <a:ext cx="11266836" cy="8078216"/>
            <a:chOff x="0" y="0"/>
            <a:chExt cx="11266834" cy="8078214"/>
          </a:xfrm>
        </p:grpSpPr>
        <p:pic>
          <p:nvPicPr>
            <p:cNvPr id="80" name="Abb_18_06.png" descr="Abb_18_06.png"/>
            <p:cNvPicPr>
              <a:picLocks noChangeAspect="1"/>
            </p:cNvPicPr>
            <p:nvPr/>
          </p:nvPicPr>
          <p:blipFill>
            <a:blip r:embed="rId2">
              <a:extLst/>
            </a:blip>
            <a:srcRect l="0" t="0" r="0" b="0"/>
            <a:stretch>
              <a:fillRect/>
            </a:stretch>
          </p:blipFill>
          <p:spPr>
            <a:xfrm>
              <a:off x="0" y="0"/>
              <a:ext cx="8702657" cy="7539483"/>
            </a:xfrm>
            <a:prstGeom prst="rect">
              <a:avLst/>
            </a:prstGeom>
            <a:ln w="12700" cap="flat">
              <a:noFill/>
              <a:miter lim="400000"/>
            </a:ln>
            <a:effectLst/>
          </p:spPr>
        </p:pic>
        <p:sp>
          <p:nvSpPr>
            <p:cNvPr id="8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3" name="Paläogeographische Rekonstruktion von Laurentia-Baltica-Amazonia am Ende des Mesoproterozoikums. Die Lage der Timaniden ist Abb. 17.10 zu entnehmen (nach Cawood et al. 2007)"/>
          <p:cNvSpPr txBox="1"/>
          <p:nvPr/>
        </p:nvSpPr>
        <p:spPr>
          <a:xfrm>
            <a:off x="9454219" y="7371381"/>
            <a:ext cx="3271206" cy="179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Paläogeographische Rekonstruktion von Laurentia-Baltica-Amazonia am Ende des Mesoproterozoikums. Die Lage der Timaniden ist Abb. 17.10 zu entnehmen (nach Cawood et al. 2007)</a:t>
            </a:r>
          </a:p>
        </p:txBody>
      </p:sp>
      <p:sp>
        <p:nvSpPr>
          <p:cNvPr id="84" name="Abb. 18.6"/>
          <p:cNvSpPr txBox="1"/>
          <p:nvPr/>
        </p:nvSpPr>
        <p:spPr>
          <a:xfrm>
            <a:off x="9454219" y="7003081"/>
            <a:ext cx="120707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18.6</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8390" y="1622599"/>
            <a:ext cx="8968342" cy="6717768"/>
            <a:chOff x="0" y="0"/>
            <a:chExt cx="8968340" cy="6717766"/>
          </a:xfrm>
        </p:grpSpPr>
        <p:pic>
          <p:nvPicPr>
            <p:cNvPr id="86" name="Abb_18_07.png" descr="Abb_18_07.png"/>
            <p:cNvPicPr>
              <a:picLocks noChangeAspect="1"/>
            </p:cNvPicPr>
            <p:nvPr/>
          </p:nvPicPr>
          <p:blipFill>
            <a:blip r:embed="rId2">
              <a:extLst/>
            </a:blip>
            <a:srcRect l="0" t="0" r="0" b="0"/>
            <a:stretch>
              <a:fillRect/>
            </a:stretch>
          </p:blipFill>
          <p:spPr>
            <a:xfrm>
              <a:off x="0" y="0"/>
              <a:ext cx="8659871" cy="6179035"/>
            </a:xfrm>
            <a:prstGeom prst="rect">
              <a:avLst/>
            </a:prstGeom>
            <a:ln w="12700" cap="flat">
              <a:noFill/>
              <a:miter lim="400000"/>
            </a:ln>
            <a:effectLst/>
          </p:spPr>
        </p:pic>
        <p:sp>
          <p:nvSpPr>
            <p:cNvPr id="87" name="Type to enter a caption."/>
            <p:cNvSpPr/>
            <p:nvPr/>
          </p:nvSpPr>
          <p:spPr>
            <a:xfrm>
              <a:off x="0" y="6255234"/>
              <a:ext cx="8968341"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9" name="Mögliche Korrelationen zwischen dem Armoricanischen Massiv und dem Zentralmassiv. Die Blauschiefer sind auf 360–370 Ma da- tiert, während zwei Generationen von Eklogiten datiert werden konnten: Erstens die HT-Eklogite des Unter-Mitteldevons, die zu den o"/>
          <p:cNvSpPr txBox="1"/>
          <p:nvPr/>
        </p:nvSpPr>
        <p:spPr>
          <a:xfrm>
            <a:off x="279376" y="7853981"/>
            <a:ext cx="12446049"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Mögliche Korrelationen zwischen dem Armoricanischen Massiv und dem Zentralmassiv. Die Blauschiefer sind auf 360–370 Ma da- tiert, während zwei Generationen von Eklogiten datiert werden konnten: Erstens die HT-Eklogite des Unter-Mitteldevons, die zu den oberen allochthonen Einheiten gehören (Audierne, Les Essarts und die meisten Eklogite des Zentralmassivs), und zweitens die LT-Eklogite des Oberdevons, die zur Einheit von Cellier gerechnet werden (Champtoceaux-Komplex). Ein drittes Auftreten, wiederum von HT-Eklogit, ist aus dem Unterkarbon der Montagne Noire bekannt. (Vereinfacht nach Ballèvre et al. 2009)</a:t>
            </a:r>
          </a:p>
        </p:txBody>
      </p:sp>
      <p:sp>
        <p:nvSpPr>
          <p:cNvPr id="90" name="Abb. 18.7"/>
          <p:cNvSpPr txBox="1"/>
          <p:nvPr/>
        </p:nvSpPr>
        <p:spPr>
          <a:xfrm>
            <a:off x="9426487" y="7433333"/>
            <a:ext cx="118843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8390" y="1622599"/>
            <a:ext cx="11266836" cy="8078216"/>
            <a:chOff x="0" y="0"/>
            <a:chExt cx="11266834" cy="8078214"/>
          </a:xfrm>
        </p:grpSpPr>
        <p:pic>
          <p:nvPicPr>
            <p:cNvPr id="92" name="Abb_18_08.png" descr="Abb_18_08.png"/>
            <p:cNvPicPr>
              <a:picLocks noChangeAspect="1"/>
            </p:cNvPicPr>
            <p:nvPr/>
          </p:nvPicPr>
          <p:blipFill>
            <a:blip r:embed="rId2">
              <a:extLst/>
            </a:blip>
            <a:srcRect l="0" t="0" r="0" b="0"/>
            <a:stretch>
              <a:fillRect/>
            </a:stretch>
          </p:blipFill>
          <p:spPr>
            <a:xfrm>
              <a:off x="0" y="0"/>
              <a:ext cx="4971475" cy="7539483"/>
            </a:xfrm>
            <a:prstGeom prst="rect">
              <a:avLst/>
            </a:prstGeom>
            <a:ln w="12700" cap="flat">
              <a:noFill/>
              <a:miter lim="400000"/>
            </a:ln>
            <a:effectLst/>
          </p:spPr>
        </p:pic>
        <p:sp>
          <p:nvSpPr>
            <p:cNvPr id="9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95" name="Vorschlag für ein geodynamisches Entstehungsmodell des Zentralmassivs. Das dargestellte Modell ist polyzyklisch: Zwei aufeinanderfolgende Konvergenzen, die am Ende des Devons zur Bildung eines Vulkanbogens (Morvan-Vogesen) und eines Backarc-Beckens gefüh"/>
          <p:cNvSpPr txBox="1"/>
          <p:nvPr/>
        </p:nvSpPr>
        <p:spPr>
          <a:xfrm>
            <a:off x="8395269" y="6406181"/>
            <a:ext cx="4330156" cy="275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Vorschlag für ein geodynamisches Entstehungsmodell des Zentralmassivs. Das dargestellte Modell ist polyzyklisch: Zwei aufeinanderfolgende Konvergenzen, die am Ende des Devons zur Bildung eines Vulkanbogens (Morvan-Vogesen) und eines Backarc-Beckens geführt haben (Morvan-Brévenne). Die Situation vor 400 Ma ist in Abb. 18.10 detailliert dargestellt. (Verändert nach Ballèvre et al. 2009; Faure et al. 2009 und Ballèvre, pers. Mitt.)</a:t>
            </a:r>
          </a:p>
        </p:txBody>
      </p:sp>
      <p:sp>
        <p:nvSpPr>
          <p:cNvPr id="96" name="Abb. 18.8"/>
          <p:cNvSpPr txBox="1"/>
          <p:nvPr/>
        </p:nvSpPr>
        <p:spPr>
          <a:xfrm>
            <a:off x="8395269" y="6037881"/>
            <a:ext cx="121354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18.8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905B9B"/>
      </a:dk1>
      <a:lt1>
        <a:srgbClr val="4E9B40"/>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