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1pPr>
    <a:lvl2pPr marL="0" marR="0" indent="2286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2pPr>
    <a:lvl3pPr marL="0" marR="0" indent="4572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3pPr>
    <a:lvl4pPr marL="0" marR="0" indent="6858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4pPr>
    <a:lvl5pPr marL="0" marR="0" indent="9144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5pPr>
    <a:lvl6pPr marL="0" marR="0" indent="11430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6pPr>
    <a:lvl7pPr marL="0" marR="0" indent="13716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7pPr>
    <a:lvl8pPr marL="0" marR="0" indent="16002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8pPr>
    <a:lvl9pPr marL="0" marR="0" indent="18288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2" name="Shape 32"/>
          <p:cNvSpPr/>
          <p:nvPr>
            <p:ph type="sldImg"/>
          </p:nvPr>
        </p:nvSpPr>
        <p:spPr>
          <a:xfrm>
            <a:off x="1143000" y="685800"/>
            <a:ext cx="4572000" cy="3429000"/>
          </a:xfrm>
          <a:prstGeom prst="rect">
            <a:avLst/>
          </a:prstGeom>
        </p:spPr>
        <p:txBody>
          <a:bodyPr/>
          <a:lstStyle/>
          <a:p>
            <a:pPr/>
          </a:p>
        </p:txBody>
      </p:sp>
      <p:sp>
        <p:nvSpPr>
          <p:cNvPr id="33" name="Shape 3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Master Title">
    <p:spTree>
      <p:nvGrpSpPr>
        <p:cNvPr id="1" name=""/>
        <p:cNvGrpSpPr/>
        <p:nvPr/>
      </p:nvGrpSpPr>
      <p:grpSpPr>
        <a:xfrm>
          <a:off x="0" y="0"/>
          <a:ext cx="0" cy="0"/>
          <a:chOff x="0" y="0"/>
          <a:chExt cx="0" cy="0"/>
        </a:xfrm>
      </p:grpSpPr>
      <p:pic>
        <p:nvPicPr>
          <p:cNvPr id="16" name="Geowissenschaften_Deckblatt.tif" descr="Geowissenschaften_Deckblatt.tif"/>
          <p:cNvPicPr>
            <a:picLocks noChangeAspect="1"/>
          </p:cNvPicPr>
          <p:nvPr/>
        </p:nvPicPr>
        <p:blipFill>
          <a:blip r:embed="rId2">
            <a:extLst/>
          </a:blip>
          <a:srcRect l="0" t="0" r="0" b="0"/>
          <a:stretch>
            <a:fillRect/>
          </a:stretch>
        </p:blipFill>
        <p:spPr>
          <a:xfrm>
            <a:off x="0" y="0"/>
            <a:ext cx="7339563" cy="9753542"/>
          </a:xfrm>
          <a:prstGeom prst="rect">
            <a:avLst/>
          </a:prstGeom>
          <a:ln w="12700">
            <a:miter lim="400000"/>
          </a:ln>
        </p:spPr>
      </p:pic>
      <p:sp>
        <p:nvSpPr>
          <p:cNvPr id="17" name="Title Text"/>
          <p:cNvSpPr txBox="1"/>
          <p:nvPr>
            <p:ph type="title"/>
          </p:nvPr>
        </p:nvSpPr>
        <p:spPr>
          <a:xfrm>
            <a:off x="8090080" y="635000"/>
            <a:ext cx="4685565" cy="1769190"/>
          </a:xfrm>
          <a:prstGeom prst="rect">
            <a:avLst/>
          </a:prstGeom>
        </p:spPr>
        <p:txBody>
          <a:bodyPr lIns="50800" tIns="50800" rIns="50800" bIns="50800" anchor="t"/>
          <a:lstStyle>
            <a:lvl1pPr>
              <a:defRPr b="1" sz="4200">
                <a:solidFill>
                  <a:srgbClr val="E21F26"/>
                </a:solidFill>
                <a:uFill>
                  <a:solidFill>
                    <a:srgbClr val="922E32"/>
                  </a:solidFill>
                </a:uFill>
              </a:defRPr>
            </a:lvl1pPr>
          </a:lstStyle>
          <a:p>
            <a:pPr/>
            <a:r>
              <a:t>Title Text</a:t>
            </a:r>
          </a:p>
        </p:txBody>
      </p:sp>
      <p:sp>
        <p:nvSpPr>
          <p:cNvPr id="18" name="Body Level One…"/>
          <p:cNvSpPr txBox="1"/>
          <p:nvPr>
            <p:ph type="body" sz="quarter" idx="1"/>
          </p:nvPr>
        </p:nvSpPr>
        <p:spPr>
          <a:xfrm>
            <a:off x="8090080" y="3561079"/>
            <a:ext cx="4685565" cy="3051226"/>
          </a:xfrm>
          <a:prstGeom prst="rect">
            <a:avLst/>
          </a:prstGeom>
        </p:spPr>
        <p:txBody>
          <a:bodyPr/>
          <a:lstStyle>
            <a:lvl1pPr marL="0" marR="0" indent="0" algn="ctr">
              <a:spcBef>
                <a:spcPts val="0"/>
              </a:spcBef>
              <a:defRPr i="1" sz="3800">
                <a:uFill>
                  <a:solidFill>
                    <a:srgbClr val="EB8B2D"/>
                  </a:solidFill>
                </a:uFill>
              </a:defRPr>
            </a:lvl1pPr>
            <a:lvl2pPr marL="0" marR="0" indent="0" algn="ctr">
              <a:spcBef>
                <a:spcPts val="0"/>
              </a:spcBef>
              <a:defRPr i="1" sz="3800">
                <a:solidFill>
                  <a:srgbClr val="E21F26"/>
                </a:solidFill>
              </a:defRPr>
            </a:lvl2pPr>
            <a:lvl3pPr marL="0" marR="0" indent="0" algn="ctr">
              <a:spcBef>
                <a:spcPts val="0"/>
              </a:spcBef>
              <a:defRPr i="1" sz="3800">
                <a:solidFill>
                  <a:srgbClr val="E21F26"/>
                </a:solidFill>
                <a:uFill>
                  <a:solidFill>
                    <a:srgbClr val="EB8B2D"/>
                  </a:solidFill>
                </a:uFill>
              </a:defRPr>
            </a:lvl3pPr>
            <a:lvl4pPr marL="0" marR="0" indent="0" algn="ctr">
              <a:spcBef>
                <a:spcPts val="0"/>
              </a:spcBef>
              <a:defRPr i="1" sz="3800">
                <a:solidFill>
                  <a:srgbClr val="E21F26"/>
                </a:solidFill>
                <a:uFill>
                  <a:solidFill>
                    <a:srgbClr val="EB8B2D"/>
                  </a:solidFill>
                </a:uFill>
              </a:defRPr>
            </a:lvl4pPr>
            <a:lvl5pPr marL="0" marR="0" indent="0" algn="ctr">
              <a:spcBef>
                <a:spcPts val="0"/>
              </a:spcBef>
              <a:defRPr i="1" sz="3800">
                <a:solidFill>
                  <a:srgbClr val="E21F26"/>
                </a:solidFill>
                <a:uFill>
                  <a:solidFill>
                    <a:srgbClr val="EB8B2D"/>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o text">
    <p:spTree>
      <p:nvGrpSpPr>
        <p:cNvPr id="1" name=""/>
        <p:cNvGrpSpPr/>
        <p:nvPr/>
      </p:nvGrpSpPr>
      <p:grpSpPr>
        <a:xfrm>
          <a:off x="0" y="0"/>
          <a:ext cx="0" cy="0"/>
          <a:chOff x="0" y="0"/>
          <a:chExt cx="0" cy="0"/>
        </a:xfrm>
      </p:grpSpPr>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tif"/><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Geowissenschaften_Deckblatt.tif" descr="Geowissenschaften_Deckblatt.tif"/>
          <p:cNvPicPr>
            <a:picLocks noChangeAspect="1"/>
          </p:cNvPicPr>
          <p:nvPr/>
        </p:nvPicPr>
        <p:blipFill>
          <a:blip r:embed="rId2">
            <a:extLst/>
          </a:blip>
          <a:srcRect l="0" t="0" r="0" b="85391"/>
          <a:stretch>
            <a:fillRect/>
          </a:stretch>
        </p:blipFill>
        <p:spPr>
          <a:xfrm>
            <a:off x="0" y="0"/>
            <a:ext cx="7339563" cy="1424892"/>
          </a:xfrm>
          <a:prstGeom prst="rect">
            <a:avLst/>
          </a:prstGeom>
          <a:ln w="12700">
            <a:miter lim="400000"/>
          </a:ln>
        </p:spPr>
      </p:pic>
      <p:sp>
        <p:nvSpPr>
          <p:cNvPr id="3" name="Geowissenschaften, Die Dynamik des Systems Erde"/>
          <p:cNvSpPr txBox="1"/>
          <p:nvPr/>
        </p:nvSpPr>
        <p:spPr>
          <a:xfrm>
            <a:off x="7728761" y="175850"/>
            <a:ext cx="5098264"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638951">
              <a:spcBef>
                <a:spcPts val="1400"/>
              </a:spcBef>
              <a:buClr>
                <a:srgbClr val="000000"/>
              </a:buClr>
              <a:buFont typeface="Georgia"/>
              <a:tabLst>
                <a:tab pos="1295400" algn="l"/>
                <a:tab pos="2603500" algn="l"/>
                <a:tab pos="3898900" algn="l"/>
                <a:tab pos="5207000" algn="l"/>
                <a:tab pos="6502400" algn="l"/>
                <a:tab pos="7797800" algn="l"/>
                <a:tab pos="9105900" algn="l"/>
                <a:tab pos="10401300" algn="l"/>
                <a:tab pos="11709400" algn="l"/>
                <a:tab pos="13004800" algn="l"/>
                <a:tab pos="14300200" algn="l"/>
                <a:tab pos="14681200" algn="l"/>
              </a:tabLst>
              <a:defRPr>
                <a:solidFill>
                  <a:srgbClr val="1C3B63"/>
                </a:solidFill>
                <a:uFill>
                  <a:solidFill>
                    <a:srgbClr val="B01A3B"/>
                  </a:solidFill>
                </a:uFill>
              </a:defRPr>
            </a:lvl1pPr>
          </a:lstStyle>
          <a:p>
            <a:pPr/>
            <a:r>
              <a:t>Geowissenschaften, Die Dynamik des Systems Erde</a:t>
            </a:r>
          </a:p>
        </p:txBody>
      </p:sp>
      <p:sp>
        <p:nvSpPr>
          <p:cNvPr id="4" name="© R. Bousquet"/>
          <p:cNvSpPr txBox="1"/>
          <p:nvPr/>
        </p:nvSpPr>
        <p:spPr>
          <a:xfrm>
            <a:off x="-1" y="9359900"/>
            <a:ext cx="1708007" cy="292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57799" marR="57799" defTabSz="638951">
              <a:spcBef>
                <a:spcPts val="1400"/>
              </a:spcBef>
              <a:buClr>
                <a:srgbClr val="004479"/>
              </a:buClr>
              <a:buFont typeface="Georgia"/>
              <a:defRPr sz="1200">
                <a:solidFill>
                  <a:srgbClr val="1E3D64"/>
                </a:solidFill>
                <a:uFill>
                  <a:solidFill>
                    <a:srgbClr val="FFFFFE"/>
                  </a:solidFill>
                </a:uFill>
              </a:defRPr>
            </a:lvl1pPr>
          </a:lstStyle>
          <a:p>
            <a:pPr/>
            <a:r>
              <a:t>© R. Bousquet</a:t>
            </a:r>
          </a:p>
        </p:txBody>
      </p:sp>
      <p:pic>
        <p:nvPicPr>
          <p:cNvPr id="5" name="Image" descr="Image"/>
          <p:cNvPicPr>
            <a:picLocks noChangeAspect="1"/>
          </p:cNvPicPr>
          <p:nvPr/>
        </p:nvPicPr>
        <p:blipFill>
          <a:blip r:embed="rId3">
            <a:extLst/>
          </a:blip>
          <a:stretch>
            <a:fillRect/>
          </a:stretch>
        </p:blipFill>
        <p:spPr>
          <a:xfrm>
            <a:off x="10277892" y="9283395"/>
            <a:ext cx="2447533" cy="368606"/>
          </a:xfrm>
          <a:prstGeom prst="rect">
            <a:avLst/>
          </a:prstGeom>
          <a:ln w="12700">
            <a:miter lim="400000"/>
          </a:ln>
        </p:spPr>
      </p:pic>
      <p:sp>
        <p:nvSpPr>
          <p:cNvPr id="6" name="Kapitel 21:…"/>
          <p:cNvSpPr txBox="1"/>
          <p:nvPr/>
        </p:nvSpPr>
        <p:spPr>
          <a:xfrm>
            <a:off x="7615517" y="635000"/>
            <a:ext cx="5109908" cy="9352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55751" marR="55751" defTabSz="638951">
              <a:buClr>
                <a:srgbClr val="004479"/>
              </a:buClr>
              <a:buFont typeface="Georgia"/>
              <a:defRPr b="1" sz="2100">
                <a:solidFill>
                  <a:srgbClr val="E21F26"/>
                </a:solidFill>
                <a:uFill>
                  <a:solidFill>
                    <a:srgbClr val="922E32"/>
                  </a:solidFill>
                </a:uFill>
              </a:defRPr>
            </a:pPr>
            <a:r>
              <a:t>Kapitel 21:</a:t>
            </a:r>
          </a:p>
          <a:p>
            <a:pPr marL="55751" marR="55751" defTabSz="638951">
              <a:buClr>
                <a:srgbClr val="004479"/>
              </a:buClr>
              <a:buFont typeface="Georgia"/>
              <a:defRPr b="1" sz="1800">
                <a:solidFill>
                  <a:srgbClr val="E21F26"/>
                </a:solidFill>
                <a:uFill>
                  <a:solidFill>
                    <a:srgbClr val="922E32"/>
                  </a:solidFill>
                </a:uFill>
              </a:defRPr>
            </a:pPr>
            <a:r>
              <a:rPr b="0"/>
              <a:t>Die fossilen Energierohstoffe</a:t>
            </a:r>
          </a:p>
        </p:txBody>
      </p:sp>
      <p:sp>
        <p:nvSpPr>
          <p:cNvPr id="7" name="Title Text"/>
          <p:cNvSpPr txBox="1"/>
          <p:nvPr>
            <p:ph type="title"/>
          </p:nvPr>
        </p:nvSpPr>
        <p:spPr>
          <a:xfrm>
            <a:off x="269999" y="0"/>
            <a:ext cx="11520002" cy="720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r>
              <a:t>Title Text</a:t>
            </a:r>
          </a:p>
        </p:txBody>
      </p:sp>
      <p:sp>
        <p:nvSpPr>
          <p:cNvPr id="8" name="Body Level One…"/>
          <p:cNvSpPr txBox="1"/>
          <p:nvPr>
            <p:ph type="body" idx="1"/>
          </p:nvPr>
        </p:nvSpPr>
        <p:spPr>
          <a:xfrm>
            <a:off x="269999" y="1460500"/>
            <a:ext cx="12458701" cy="69342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2pPr marL="1112391" indent="-399666">
              <a:spcBef>
                <a:spcPts val="1000"/>
              </a:spcBef>
              <a:defRPr sz="2800">
                <a:solidFill>
                  <a:srgbClr val="EB8B2D"/>
                </a:solidFill>
                <a:uFill>
                  <a:solidFill>
                    <a:srgbClr val="EB8B2D"/>
                  </a:solidFill>
                </a:uFill>
              </a:defRPr>
            </a:lvl2pPr>
            <a:lvl3pPr marL="1681351" indent="-318387">
              <a:spcBef>
                <a:spcPts val="900"/>
              </a:spcBef>
              <a:defRPr sz="2800">
                <a:solidFill>
                  <a:srgbClr val="B01A3B"/>
                </a:solidFill>
                <a:uFill>
                  <a:solidFill>
                    <a:srgbClr val="B01A3B"/>
                  </a:solidFill>
                </a:uFill>
              </a:defRPr>
            </a:lvl3pPr>
            <a:lvl4pPr marL="2331590" indent="-188337">
              <a:spcBef>
                <a:spcPts val="700"/>
              </a:spcBef>
              <a:defRPr sz="2400">
                <a:solidFill>
                  <a:srgbClr val="4E9B40"/>
                </a:solidFill>
                <a:uFill>
                  <a:solidFill>
                    <a:srgbClr val="4E9B40"/>
                  </a:solidFill>
                </a:uFill>
              </a:defRPr>
            </a:lvl4pPr>
            <a:lvl5pPr marL="2981831" indent="-58291">
              <a:spcBef>
                <a:spcPts val="7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9" name="Slide Number"/>
          <p:cNvSpPr txBox="1"/>
          <p:nvPr>
            <p:ph type="sldNum" sz="quarter" idx="2"/>
          </p:nvPr>
        </p:nvSpPr>
        <p:spPr>
          <a:xfrm>
            <a:off x="10673644" y="8890000"/>
            <a:ext cx="326332" cy="342900"/>
          </a:xfrm>
          <a:prstGeom prst="rect">
            <a:avLst/>
          </a:prstGeom>
          <a:ln w="12700">
            <a:miter lim="400000"/>
          </a:ln>
        </p:spPr>
        <p:txBody>
          <a:bodyPr wrap="none" lIns="50800" tIns="50800" rIns="50800" bIns="50800">
            <a:spAutoFit/>
          </a:bodyPr>
          <a:lstStyle>
            <a:lvl1pPr defTabSz="825500">
              <a:spcBef>
                <a:spcPts val="1400"/>
              </a:spcBef>
              <a:defRPr>
                <a:uFill>
                  <a:solidFill>
                    <a:srgbClr val="000000"/>
                  </a:solidFill>
                </a:u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Lst>
  <p:transition xmlns:p14="http://schemas.microsoft.com/office/powerpoint/2010/main" spd="med" advClick="1"/>
  <p:txStyles>
    <p:titleStyle>
      <a:lvl1pPr marL="55751" marR="55751" indent="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1pPr>
      <a:lvl2pPr marL="55751" marR="55751" indent="2286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2pPr>
      <a:lvl3pPr marL="55751" marR="55751" indent="4572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3pPr>
      <a:lvl4pPr marL="55751" marR="55751" indent="6858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4pPr>
      <a:lvl5pPr marL="55751" marR="55751" indent="9144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5pPr>
      <a:lvl6pPr marL="55751" marR="55751" indent="11430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6pPr>
      <a:lvl7pPr marL="55751" marR="55751" indent="13716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7pPr>
      <a:lvl8pPr marL="55751" marR="55751" indent="1600199"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8pPr>
      <a:lvl9pPr marL="55751" marR="55751" indent="18288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9pPr>
    </p:titleStyle>
    <p:bodyStyle>
      <a:lvl1pPr marL="543431" marR="55751" indent="-480946"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1pPr>
      <a:lvl2pPr marL="543431" marR="55751" indent="-480946"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2pPr>
      <a:lvl3pPr marL="543431" marR="55751" indent="-480947"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3pPr>
      <a:lvl4pPr marL="543431" marR="55751" indent="-350899"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4pPr>
      <a:lvl5pPr marL="543431" marR="55751" indent="-22085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5pPr>
      <a:lvl6pPr marL="543431" marR="55751" indent="1569719"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6pPr>
      <a:lvl7pPr marL="543431" marR="55751" indent="191262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7pPr>
      <a:lvl8pPr marL="543431" marR="55751" indent="225552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8pPr>
      <a:lvl9pPr marL="543431" marR="55751" indent="259842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9pPr>
    </p:bodyStyle>
    <p:otherStyle>
      <a:lvl1pPr marL="0" marR="0" indent="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1pPr>
      <a:lvl2pPr marL="0" marR="0" indent="2286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2pPr>
      <a:lvl3pPr marL="0" marR="0" indent="4572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3pPr>
      <a:lvl4pPr marL="0" marR="0" indent="6858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4pPr>
      <a:lvl5pPr marL="0" marR="0" indent="9144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5pPr>
      <a:lvl6pPr marL="0" marR="0" indent="11430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6pPr>
      <a:lvl7pPr marL="0" marR="0" indent="13716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7pPr>
      <a:lvl8pPr marL="0" marR="0" indent="16002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8pPr>
      <a:lvl9pPr marL="0" marR="0" indent="18288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 name="Ressourcen…"/>
          <p:cNvSpPr txBox="1"/>
          <p:nvPr>
            <p:ph type="ctrTitle"/>
          </p:nvPr>
        </p:nvSpPr>
        <p:spPr>
          <a:xfrm>
            <a:off x="8090080" y="647700"/>
            <a:ext cx="4685565" cy="3563627"/>
          </a:xfrm>
          <a:prstGeom prst="rect">
            <a:avLst/>
          </a:prstGeom>
        </p:spPr>
        <p:txBody>
          <a:bodyPr/>
          <a:lstStyle/>
          <a:p>
            <a:pPr/>
            <a:r>
              <a:t>Ressourcen</a:t>
            </a:r>
          </a:p>
          <a:p>
            <a:pPr/>
            <a:r>
              <a:t>der Erde</a:t>
            </a:r>
          </a:p>
        </p:txBody>
      </p:sp>
      <p:sp>
        <p:nvSpPr>
          <p:cNvPr id="36" name="Kapitel 21…"/>
          <p:cNvSpPr txBox="1"/>
          <p:nvPr>
            <p:ph type="subTitle" sz="quarter" idx="1"/>
          </p:nvPr>
        </p:nvSpPr>
        <p:spPr>
          <a:xfrm>
            <a:off x="8090080" y="3561079"/>
            <a:ext cx="4685565" cy="3883771"/>
          </a:xfrm>
          <a:prstGeom prst="rect">
            <a:avLst/>
          </a:prstGeom>
        </p:spPr>
        <p:txBody>
          <a:bodyPr/>
          <a:lstStyle/>
          <a:p>
            <a:pPr/>
            <a:r>
              <a:t>Kapitel 21</a:t>
            </a:r>
          </a:p>
          <a:p>
            <a:pPr lvl="1"/>
          </a:p>
          <a:p>
            <a:pPr lvl="1"/>
            <a:r>
              <a:t>Die fossilen Energierohstoffe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8" name="Image Gallery"/>
          <p:cNvGrpSpPr/>
          <p:nvPr/>
        </p:nvGrpSpPr>
        <p:grpSpPr>
          <a:xfrm>
            <a:off x="568390" y="1622599"/>
            <a:ext cx="11266836" cy="8078216"/>
            <a:chOff x="0" y="0"/>
            <a:chExt cx="11266834" cy="8078214"/>
          </a:xfrm>
        </p:grpSpPr>
        <p:pic>
          <p:nvPicPr>
            <p:cNvPr id="86" name="Abb_21_09.png" descr="Abb_21_09.png"/>
            <p:cNvPicPr>
              <a:picLocks noChangeAspect="1"/>
            </p:cNvPicPr>
            <p:nvPr/>
          </p:nvPicPr>
          <p:blipFill>
            <a:blip r:embed="rId2">
              <a:extLst/>
            </a:blip>
            <a:srcRect l="0" t="0" r="0" b="0"/>
            <a:stretch>
              <a:fillRect/>
            </a:stretch>
          </p:blipFill>
          <p:spPr>
            <a:xfrm>
              <a:off x="0" y="0"/>
              <a:ext cx="9568881" cy="7539483"/>
            </a:xfrm>
            <a:prstGeom prst="rect">
              <a:avLst/>
            </a:prstGeom>
            <a:ln w="12700" cap="flat">
              <a:noFill/>
              <a:miter lim="400000"/>
            </a:ln>
            <a:effectLst/>
          </p:spPr>
        </p:pic>
        <p:sp>
          <p:nvSpPr>
            <p:cNvPr id="8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89" name="Entwicklung der elementaren Zusammensetzung des Kerogens mit zunehmender Tiefe im unteren Toarcium des Pariser Beckens und in Deutschland…"/>
          <p:cNvSpPr txBox="1"/>
          <p:nvPr/>
        </p:nvSpPr>
        <p:spPr>
          <a:xfrm>
            <a:off x="10368492" y="6888781"/>
            <a:ext cx="2356933" cy="227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Entwicklung der elementaren Zusammensetzung des Kerogens mit zunehmender Tiefe im unteren Toarcium des Pariser Beckens und in Deutschland</a:t>
            </a:r>
          </a:p>
          <a:p>
            <a:pPr/>
            <a:r>
              <a:t>(nach Huc 1980)</a:t>
            </a:r>
          </a:p>
        </p:txBody>
      </p:sp>
      <p:sp>
        <p:nvSpPr>
          <p:cNvPr id="90" name="Abb. 21.9"/>
          <p:cNvSpPr txBox="1"/>
          <p:nvPr/>
        </p:nvSpPr>
        <p:spPr>
          <a:xfrm>
            <a:off x="10368492" y="6520481"/>
            <a:ext cx="119568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21.9</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94" name="Image Gallery"/>
          <p:cNvGrpSpPr/>
          <p:nvPr/>
        </p:nvGrpSpPr>
        <p:grpSpPr>
          <a:xfrm>
            <a:off x="568390" y="1622599"/>
            <a:ext cx="10650013" cy="7591100"/>
            <a:chOff x="0" y="0"/>
            <a:chExt cx="10650011" cy="7591098"/>
          </a:xfrm>
        </p:grpSpPr>
        <p:pic>
          <p:nvPicPr>
            <p:cNvPr id="92" name="Abb_21_10.png" descr="Abb_21_10.png"/>
            <p:cNvPicPr>
              <a:picLocks noChangeAspect="1"/>
            </p:cNvPicPr>
            <p:nvPr/>
          </p:nvPicPr>
          <p:blipFill>
            <a:blip r:embed="rId2">
              <a:extLst/>
            </a:blip>
            <a:srcRect l="0" t="0" r="0" b="0"/>
            <a:stretch>
              <a:fillRect/>
            </a:stretch>
          </p:blipFill>
          <p:spPr>
            <a:xfrm>
              <a:off x="0" y="0"/>
              <a:ext cx="10650012" cy="6669834"/>
            </a:xfrm>
            <a:prstGeom prst="rect">
              <a:avLst/>
            </a:prstGeom>
            <a:ln w="12700" cap="flat">
              <a:noFill/>
              <a:miter lim="400000"/>
            </a:ln>
            <a:effectLst/>
          </p:spPr>
        </p:pic>
        <p:sp>
          <p:nvSpPr>
            <p:cNvPr id="93" name="Type to enter a caption."/>
            <p:cNvSpPr/>
            <p:nvPr/>
          </p:nvSpPr>
          <p:spPr>
            <a:xfrm>
              <a:off x="0" y="7128566"/>
              <a:ext cx="10650012"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95" name="Die Spaltung kovalenter Bindungen durch Cracking. Bei thermischem Cracking handelt es sich um eine homolytische Spaltung"/>
          <p:cNvSpPr txBox="1"/>
          <p:nvPr/>
        </p:nvSpPr>
        <p:spPr>
          <a:xfrm>
            <a:off x="568390" y="8819181"/>
            <a:ext cx="12157035"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Spaltung kovalenter Bindungen durch Cracking. Bei thermischem Cracking handelt es sich um eine homolytische Spaltung</a:t>
            </a:r>
          </a:p>
        </p:txBody>
      </p:sp>
      <p:sp>
        <p:nvSpPr>
          <p:cNvPr id="96" name="Abb. 21.10"/>
          <p:cNvSpPr txBox="1"/>
          <p:nvPr/>
        </p:nvSpPr>
        <p:spPr>
          <a:xfrm>
            <a:off x="568390" y="8450881"/>
            <a:ext cx="131980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21.10</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0" name="Image Gallery"/>
          <p:cNvGrpSpPr/>
          <p:nvPr/>
        </p:nvGrpSpPr>
        <p:grpSpPr>
          <a:xfrm>
            <a:off x="568390" y="1622599"/>
            <a:ext cx="11266836" cy="8078216"/>
            <a:chOff x="0" y="0"/>
            <a:chExt cx="11266834" cy="8078214"/>
          </a:xfrm>
        </p:grpSpPr>
        <p:pic>
          <p:nvPicPr>
            <p:cNvPr id="98" name="Abb_21_11.png" descr="Abb_21_11.png"/>
            <p:cNvPicPr>
              <a:picLocks noChangeAspect="1"/>
            </p:cNvPicPr>
            <p:nvPr/>
          </p:nvPicPr>
          <p:blipFill>
            <a:blip r:embed="rId2">
              <a:extLst/>
            </a:blip>
            <a:srcRect l="0" t="0" r="0" b="0"/>
            <a:stretch>
              <a:fillRect/>
            </a:stretch>
          </p:blipFill>
          <p:spPr>
            <a:xfrm>
              <a:off x="0" y="0"/>
              <a:ext cx="6331027" cy="7539483"/>
            </a:xfrm>
            <a:prstGeom prst="rect">
              <a:avLst/>
            </a:prstGeom>
            <a:ln w="12700" cap="flat">
              <a:noFill/>
              <a:miter lim="400000"/>
            </a:ln>
            <a:effectLst/>
          </p:spPr>
        </p:pic>
        <p:sp>
          <p:nvSpPr>
            <p:cNvPr id="9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01" name="Analyse des Kerogens durch Elektronenspinresonanz. Die Analyse misst die Mikrowellenabsorption einer Probe in einem Magnetfeld (und damit die Menge der freien Radikale). Die Menge der freien Radikale nimmt bis in etwa 2700 m Tiefe deutlich zu…"/>
          <p:cNvSpPr txBox="1"/>
          <p:nvPr/>
        </p:nvSpPr>
        <p:spPr>
          <a:xfrm>
            <a:off x="7728761" y="7612681"/>
            <a:ext cx="4996664"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Analyse des Kerogens durch Elektronenspinresonanz. Die Analyse misst die Mikrowellenabsorption einer Probe in einem Magnetfeld (und damit die Menge der freien Radikale). Die Menge der freien Radikale nimmt bis in etwa 2700 m Tiefe deutlich zu</a:t>
            </a:r>
          </a:p>
          <a:p>
            <a:pPr/>
            <a:r>
              <a:t>(nach Marchand und Conard 1980)</a:t>
            </a:r>
          </a:p>
        </p:txBody>
      </p:sp>
      <p:sp>
        <p:nvSpPr>
          <p:cNvPr id="102" name="Abb. 21.11"/>
          <p:cNvSpPr txBox="1"/>
          <p:nvPr/>
        </p:nvSpPr>
        <p:spPr>
          <a:xfrm>
            <a:off x="7728761" y="7244381"/>
            <a:ext cx="127147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21.11</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6" name="Image Gallery"/>
          <p:cNvGrpSpPr/>
          <p:nvPr/>
        </p:nvGrpSpPr>
        <p:grpSpPr>
          <a:xfrm>
            <a:off x="568390" y="1622599"/>
            <a:ext cx="9525425" cy="6912907"/>
            <a:chOff x="0" y="0"/>
            <a:chExt cx="9525423" cy="6912905"/>
          </a:xfrm>
        </p:grpSpPr>
        <p:pic>
          <p:nvPicPr>
            <p:cNvPr id="104" name="Abb_21_12.png" descr="Abb_21_12.png"/>
            <p:cNvPicPr>
              <a:picLocks noChangeAspect="1"/>
            </p:cNvPicPr>
            <p:nvPr/>
          </p:nvPicPr>
          <p:blipFill>
            <a:blip r:embed="rId2">
              <a:extLst/>
            </a:blip>
            <a:srcRect l="378" t="0" r="378" b="0"/>
            <a:stretch>
              <a:fillRect/>
            </a:stretch>
          </p:blipFill>
          <p:spPr>
            <a:xfrm>
              <a:off x="0" y="0"/>
              <a:ext cx="9525424" cy="6374174"/>
            </a:xfrm>
            <a:prstGeom prst="rect">
              <a:avLst/>
            </a:prstGeom>
            <a:ln w="12700" cap="flat">
              <a:noFill/>
              <a:miter lim="400000"/>
            </a:ln>
            <a:effectLst/>
          </p:spPr>
        </p:pic>
        <p:sp>
          <p:nvSpPr>
            <p:cNvPr id="105" name="Type to enter a caption."/>
            <p:cNvSpPr/>
            <p:nvPr/>
          </p:nvSpPr>
          <p:spPr>
            <a:xfrm>
              <a:off x="0" y="6450373"/>
              <a:ext cx="9525424"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07" name="Migration von Öl in den Poren. Der Kapillardruck (PC) ist gleich der Druckdifferenz zwischen Öl (PO) und Wasser (PW). Damit der Öltropfen den Engpass überwinden kann, muss der Injektionsdruck größer sein als der Kapillardruck, also PO &gt; PW"/>
          <p:cNvSpPr txBox="1"/>
          <p:nvPr/>
        </p:nvSpPr>
        <p:spPr>
          <a:xfrm>
            <a:off x="568390" y="8577881"/>
            <a:ext cx="12157035"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Migration von Öl in den Poren. Der Kapillardruck (PC) ist gleich der Druckdifferenz zwischen Öl (P</a:t>
            </a:r>
            <a:r>
              <a:rPr baseline="-5999"/>
              <a:t>O</a:t>
            </a:r>
            <a:r>
              <a:t>) und Wasser (P</a:t>
            </a:r>
            <a:r>
              <a:rPr baseline="-5999"/>
              <a:t>W</a:t>
            </a:r>
            <a:r>
              <a:t>). Damit der Öltropfen den Engpass überwinden kann, muss der Injektionsdruck größer sein als der Kapillardruck, also P</a:t>
            </a:r>
            <a:r>
              <a:rPr baseline="-5999"/>
              <a:t>O</a:t>
            </a:r>
            <a:r>
              <a:t> &gt; P</a:t>
            </a:r>
            <a:r>
              <a:rPr baseline="-5999"/>
              <a:t>W</a:t>
            </a:r>
          </a:p>
        </p:txBody>
      </p:sp>
      <p:sp>
        <p:nvSpPr>
          <p:cNvPr id="108" name="Abb. 21.12"/>
          <p:cNvSpPr txBox="1"/>
          <p:nvPr/>
        </p:nvSpPr>
        <p:spPr>
          <a:xfrm>
            <a:off x="568390" y="8209581"/>
            <a:ext cx="130273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21.12</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12" name="Image Gallery"/>
          <p:cNvGrpSpPr/>
          <p:nvPr/>
        </p:nvGrpSpPr>
        <p:grpSpPr>
          <a:xfrm>
            <a:off x="568390" y="2152587"/>
            <a:ext cx="11266836" cy="7548227"/>
            <a:chOff x="0" y="529988"/>
            <a:chExt cx="11266834" cy="7548226"/>
          </a:xfrm>
        </p:grpSpPr>
        <p:pic>
          <p:nvPicPr>
            <p:cNvPr id="110" name="Abb_21_13.png" descr="Abb_21_13.png"/>
            <p:cNvPicPr>
              <a:picLocks noChangeAspect="1"/>
            </p:cNvPicPr>
            <p:nvPr/>
          </p:nvPicPr>
          <p:blipFill>
            <a:blip r:embed="rId2">
              <a:extLst/>
            </a:blip>
            <a:srcRect l="0" t="0" r="0" b="0"/>
            <a:stretch>
              <a:fillRect/>
            </a:stretch>
          </p:blipFill>
          <p:spPr>
            <a:xfrm>
              <a:off x="0" y="529988"/>
              <a:ext cx="11266835" cy="3837907"/>
            </a:xfrm>
            <a:prstGeom prst="rect">
              <a:avLst/>
            </a:prstGeom>
            <a:ln w="12700" cap="flat">
              <a:noFill/>
              <a:miter lim="400000"/>
            </a:ln>
            <a:effectLst/>
          </p:spPr>
        </p:pic>
        <p:sp>
          <p:nvSpPr>
            <p:cNvPr id="11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13" name="Die unterschiedliche Kompaktion von Muttergestein und…"/>
          <p:cNvSpPr txBox="1"/>
          <p:nvPr/>
        </p:nvSpPr>
        <p:spPr>
          <a:xfrm>
            <a:off x="568390" y="8577881"/>
            <a:ext cx="8201423"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unterschiedliche Kompaktion von Muttergestein und</a:t>
            </a:r>
          </a:p>
          <a:p>
            <a:pPr/>
            <a:r>
              <a:t>einem benachbarten permeablen Sandstein erzeugt in den Poren einen Druckgradienten</a:t>
            </a:r>
          </a:p>
        </p:txBody>
      </p:sp>
      <p:sp>
        <p:nvSpPr>
          <p:cNvPr id="114" name="Abb. 21.13"/>
          <p:cNvSpPr txBox="1"/>
          <p:nvPr/>
        </p:nvSpPr>
        <p:spPr>
          <a:xfrm>
            <a:off x="568390" y="8209581"/>
            <a:ext cx="130228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21.13</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18" name="Image Gallery"/>
          <p:cNvGrpSpPr/>
          <p:nvPr/>
        </p:nvGrpSpPr>
        <p:grpSpPr>
          <a:xfrm>
            <a:off x="568390" y="1622599"/>
            <a:ext cx="10402601" cy="7285483"/>
            <a:chOff x="0" y="0"/>
            <a:chExt cx="10402599" cy="7285482"/>
          </a:xfrm>
        </p:grpSpPr>
        <p:pic>
          <p:nvPicPr>
            <p:cNvPr id="116" name="Abb_21_14.png" descr="Abb_21_14.png"/>
            <p:cNvPicPr>
              <a:picLocks noChangeAspect="1"/>
            </p:cNvPicPr>
            <p:nvPr/>
          </p:nvPicPr>
          <p:blipFill>
            <a:blip r:embed="rId2">
              <a:extLst/>
            </a:blip>
            <a:srcRect l="0" t="0" r="0" b="0"/>
            <a:stretch>
              <a:fillRect/>
            </a:stretch>
          </p:blipFill>
          <p:spPr>
            <a:xfrm>
              <a:off x="148751" y="0"/>
              <a:ext cx="9361492" cy="6746751"/>
            </a:xfrm>
            <a:prstGeom prst="rect">
              <a:avLst/>
            </a:prstGeom>
            <a:ln w="12700" cap="flat">
              <a:noFill/>
              <a:miter lim="400000"/>
            </a:ln>
            <a:effectLst/>
          </p:spPr>
        </p:pic>
        <p:sp>
          <p:nvSpPr>
            <p:cNvPr id="117" name="Type to enter a caption."/>
            <p:cNvSpPr/>
            <p:nvPr/>
          </p:nvSpPr>
          <p:spPr>
            <a:xfrm>
              <a:off x="0" y="6822950"/>
              <a:ext cx="10402600"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19" name="Die wichtigsten Etappen bei der Migration der Kohlenwasserstoffe (nach Pelet 1985)"/>
          <p:cNvSpPr txBox="1"/>
          <p:nvPr/>
        </p:nvSpPr>
        <p:spPr>
          <a:xfrm>
            <a:off x="568390" y="8819181"/>
            <a:ext cx="12157035"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wichtigsten Etappen bei der Migration der Kohlenwasserstoffe (nach Pelet 1985)</a:t>
            </a:r>
          </a:p>
        </p:txBody>
      </p:sp>
      <p:sp>
        <p:nvSpPr>
          <p:cNvPr id="120" name="Abb. 21.14"/>
          <p:cNvSpPr txBox="1"/>
          <p:nvPr/>
        </p:nvSpPr>
        <p:spPr>
          <a:xfrm>
            <a:off x="568390" y="8450881"/>
            <a:ext cx="130797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21.14</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4" name="Image Gallery"/>
          <p:cNvGrpSpPr/>
          <p:nvPr/>
        </p:nvGrpSpPr>
        <p:grpSpPr>
          <a:xfrm>
            <a:off x="568390" y="1622599"/>
            <a:ext cx="11266836" cy="8078216"/>
            <a:chOff x="0" y="0"/>
            <a:chExt cx="11266834" cy="8078214"/>
          </a:xfrm>
        </p:grpSpPr>
        <p:pic>
          <p:nvPicPr>
            <p:cNvPr id="122" name="Abb_21_15.png" descr="Abb_21_15.png"/>
            <p:cNvPicPr>
              <a:picLocks noChangeAspect="1"/>
            </p:cNvPicPr>
            <p:nvPr/>
          </p:nvPicPr>
          <p:blipFill>
            <a:blip r:embed="rId2">
              <a:extLst/>
            </a:blip>
            <a:srcRect l="0" t="0" r="0" b="0"/>
            <a:stretch>
              <a:fillRect/>
            </a:stretch>
          </p:blipFill>
          <p:spPr>
            <a:xfrm>
              <a:off x="0" y="0"/>
              <a:ext cx="11266835" cy="6192805"/>
            </a:xfrm>
            <a:prstGeom prst="rect">
              <a:avLst/>
            </a:prstGeom>
            <a:ln w="12700" cap="flat">
              <a:noFill/>
              <a:miter lim="400000"/>
            </a:ln>
            <a:effectLst/>
          </p:spPr>
        </p:pic>
        <p:sp>
          <p:nvSpPr>
            <p:cNvPr id="12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25" name="Die wichtigsten Fallen für Kohlenwasserstoffe"/>
          <p:cNvSpPr txBox="1"/>
          <p:nvPr/>
        </p:nvSpPr>
        <p:spPr>
          <a:xfrm>
            <a:off x="8395269" y="8819181"/>
            <a:ext cx="4330156"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wichtigsten Fallen für Kohlenwasserstoffe</a:t>
            </a:r>
          </a:p>
        </p:txBody>
      </p:sp>
      <p:sp>
        <p:nvSpPr>
          <p:cNvPr id="126" name="Abb. 21.15"/>
          <p:cNvSpPr txBox="1"/>
          <p:nvPr/>
        </p:nvSpPr>
        <p:spPr>
          <a:xfrm>
            <a:off x="8395269" y="8450881"/>
            <a:ext cx="129648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21.15</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0" name="Image Gallery"/>
          <p:cNvGrpSpPr/>
          <p:nvPr/>
        </p:nvGrpSpPr>
        <p:grpSpPr>
          <a:xfrm>
            <a:off x="568390" y="1622599"/>
            <a:ext cx="11266836" cy="8078216"/>
            <a:chOff x="0" y="0"/>
            <a:chExt cx="11266834" cy="8078214"/>
          </a:xfrm>
        </p:grpSpPr>
        <p:pic>
          <p:nvPicPr>
            <p:cNvPr id="128" name="Abb_21_16.png" descr="Abb_21_16.png"/>
            <p:cNvPicPr>
              <a:picLocks noChangeAspect="1"/>
            </p:cNvPicPr>
            <p:nvPr/>
          </p:nvPicPr>
          <p:blipFill>
            <a:blip r:embed="rId2">
              <a:extLst/>
            </a:blip>
            <a:srcRect l="0" t="0" r="0" b="0"/>
            <a:stretch>
              <a:fillRect/>
            </a:stretch>
          </p:blipFill>
          <p:spPr>
            <a:xfrm>
              <a:off x="0" y="0"/>
              <a:ext cx="4733279" cy="7539483"/>
            </a:xfrm>
            <a:prstGeom prst="rect">
              <a:avLst/>
            </a:prstGeom>
            <a:ln w="12700" cap="flat">
              <a:noFill/>
              <a:miter lim="400000"/>
            </a:ln>
            <a:effectLst/>
          </p:spPr>
        </p:pic>
        <p:sp>
          <p:nvSpPr>
            <p:cNvPr id="12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31" name="Beispiele von ölhaltigen Becken:…"/>
          <p:cNvSpPr txBox="1"/>
          <p:nvPr/>
        </p:nvSpPr>
        <p:spPr>
          <a:xfrm>
            <a:off x="8395269" y="7612681"/>
            <a:ext cx="4330156"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Beispiele von ölhaltigen Becken:</a:t>
            </a:r>
          </a:p>
          <a:p>
            <a:pPr/>
            <a:r>
              <a:t>a Alaska;</a:t>
            </a:r>
          </a:p>
          <a:p>
            <a:pPr/>
            <a:r>
              <a:t>b Vicking-Graben;</a:t>
            </a:r>
          </a:p>
          <a:p>
            <a:pPr/>
            <a:r>
              <a:t>c Williston-Becken;</a:t>
            </a:r>
          </a:p>
          <a:p>
            <a:pPr/>
            <a:r>
              <a:t>d Niger-Delta</a:t>
            </a:r>
          </a:p>
          <a:p>
            <a:pPr/>
            <a:r>
              <a:t>(nach Demaison und Huizinga 1991)</a:t>
            </a:r>
          </a:p>
        </p:txBody>
      </p:sp>
      <p:sp>
        <p:nvSpPr>
          <p:cNvPr id="132" name="Abb. 21.16"/>
          <p:cNvSpPr txBox="1"/>
          <p:nvPr/>
        </p:nvSpPr>
        <p:spPr>
          <a:xfrm>
            <a:off x="8395269" y="7244381"/>
            <a:ext cx="130764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21.16</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6" name="Image Gallery"/>
          <p:cNvGrpSpPr/>
          <p:nvPr/>
        </p:nvGrpSpPr>
        <p:grpSpPr>
          <a:xfrm>
            <a:off x="568390" y="1622599"/>
            <a:ext cx="11266836" cy="8078216"/>
            <a:chOff x="0" y="0"/>
            <a:chExt cx="11266834" cy="8078214"/>
          </a:xfrm>
        </p:grpSpPr>
        <p:pic>
          <p:nvPicPr>
            <p:cNvPr id="134" name="Abb_21_17.png" descr="Abb_21_17.png"/>
            <p:cNvPicPr>
              <a:picLocks noChangeAspect="1"/>
            </p:cNvPicPr>
            <p:nvPr/>
          </p:nvPicPr>
          <p:blipFill>
            <a:blip r:embed="rId2">
              <a:extLst/>
            </a:blip>
            <a:srcRect l="0" t="0" r="0" b="0"/>
            <a:stretch>
              <a:fillRect/>
            </a:stretch>
          </p:blipFill>
          <p:spPr>
            <a:xfrm>
              <a:off x="0" y="0"/>
              <a:ext cx="6354644" cy="7539483"/>
            </a:xfrm>
            <a:prstGeom prst="rect">
              <a:avLst/>
            </a:prstGeom>
            <a:ln w="12700" cap="flat">
              <a:noFill/>
              <a:miter lim="400000"/>
            </a:ln>
            <a:effectLst/>
          </p:spPr>
        </p:pic>
        <p:sp>
          <p:nvSpPr>
            <p:cNvPr id="13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37" name="Die Entstehung von Öl- und Gaslagerstätten am passiven Kontinentalrand von Afrika im Südatlantik.…"/>
          <p:cNvSpPr txBox="1"/>
          <p:nvPr/>
        </p:nvSpPr>
        <p:spPr>
          <a:xfrm>
            <a:off x="8199769" y="5199682"/>
            <a:ext cx="4525656" cy="396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Entstehung von Öl- und Gaslagerstätten am passiven Kontinentalrand von Afrika im Südatlantik.</a:t>
            </a:r>
          </a:p>
          <a:p>
            <a:pPr/>
            <a:r>
              <a:t>a Vereinfachtes Profil des passiven südatlantischen Kontinentalrands, westlich von Gabun;</a:t>
            </a:r>
          </a:p>
          <a:p>
            <a:pPr/>
            <a:r>
              <a:t>b Erdölfallen. Die Reifung des Erdöls (maturation) erfolgt im Erdölfenster, Störungen ermöglichen einen vertikalen Abfluss in san- dige Lehmschichten, wo</a:t>
            </a:r>
          </a:p>
          <a:p>
            <a:pPr/>
            <a:r>
              <a:t>es in Sandlinsen, in Karbonatgestein oder in Synrift-Speichern aufgefangen wird. Die blauen Pfeile zeigen die Erdölmigration. Je nach geo- thermischem Gradienten sind die Spitzen der Erdgas- und Erdölfenster zur ozeanischen Kruste hin eingebogen (nach Huc 2003)</a:t>
            </a:r>
          </a:p>
        </p:txBody>
      </p:sp>
      <p:sp>
        <p:nvSpPr>
          <p:cNvPr id="138" name="Abb. 21.17"/>
          <p:cNvSpPr txBox="1"/>
          <p:nvPr/>
        </p:nvSpPr>
        <p:spPr>
          <a:xfrm>
            <a:off x="8199769" y="4876799"/>
            <a:ext cx="128900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21.17</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42" name="Image Gallery"/>
          <p:cNvGrpSpPr/>
          <p:nvPr/>
        </p:nvGrpSpPr>
        <p:grpSpPr>
          <a:xfrm>
            <a:off x="568390" y="1660039"/>
            <a:ext cx="9987792" cy="7369357"/>
            <a:chOff x="0" y="37440"/>
            <a:chExt cx="9987790" cy="7369355"/>
          </a:xfrm>
        </p:grpSpPr>
        <p:pic>
          <p:nvPicPr>
            <p:cNvPr id="140" name="Abb_21_18.png" descr="Abb_21_18.png"/>
            <p:cNvPicPr>
              <a:picLocks noChangeAspect="1"/>
            </p:cNvPicPr>
            <p:nvPr/>
          </p:nvPicPr>
          <p:blipFill>
            <a:blip r:embed="rId2">
              <a:extLst/>
            </a:blip>
            <a:srcRect l="758" t="0" r="758" b="0"/>
            <a:stretch>
              <a:fillRect/>
            </a:stretch>
          </p:blipFill>
          <p:spPr>
            <a:xfrm>
              <a:off x="0" y="37440"/>
              <a:ext cx="9987791" cy="6228005"/>
            </a:xfrm>
            <a:prstGeom prst="rect">
              <a:avLst/>
            </a:prstGeom>
            <a:ln w="12700" cap="flat">
              <a:noFill/>
              <a:miter lim="400000"/>
            </a:ln>
            <a:effectLst/>
          </p:spPr>
        </p:pic>
        <p:sp>
          <p:nvSpPr>
            <p:cNvPr id="141" name="Type to enter a caption."/>
            <p:cNvSpPr/>
            <p:nvPr/>
          </p:nvSpPr>
          <p:spPr>
            <a:xfrm>
              <a:off x="0" y="6944263"/>
              <a:ext cx="998779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43" name="Schematische Darstellung eines Ölsystems (petroleum system). Muttergestein, Speichergestein, Siegel, Falle und für die Entstehung und das Einfangen von Erdöl notwendige geologische Prozesse sind in dieser geologischen Umgebung vorhanden (nach Huc 2003)"/>
          <p:cNvSpPr txBox="1"/>
          <p:nvPr/>
        </p:nvSpPr>
        <p:spPr>
          <a:xfrm>
            <a:off x="568390" y="8577881"/>
            <a:ext cx="12157035"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Schematische Darstellung eines Ölsystems (petroleum system). Muttergestein, Speichergestein, Siegel, Falle und für die Entstehung und das Einfangen von Erdöl notwendige geologische Prozesse sind in dieser geologischen Umgebung vorhanden (nach Huc 2003)</a:t>
            </a:r>
          </a:p>
        </p:txBody>
      </p:sp>
      <p:sp>
        <p:nvSpPr>
          <p:cNvPr id="144" name="Abb. 21.18"/>
          <p:cNvSpPr txBox="1"/>
          <p:nvPr/>
        </p:nvSpPr>
        <p:spPr>
          <a:xfrm>
            <a:off x="568390" y="8198072"/>
            <a:ext cx="131411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21.18</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0" name="Image Gallery"/>
          <p:cNvGrpSpPr/>
          <p:nvPr/>
        </p:nvGrpSpPr>
        <p:grpSpPr>
          <a:xfrm>
            <a:off x="568390" y="1622599"/>
            <a:ext cx="11266836" cy="8078216"/>
            <a:chOff x="0" y="0"/>
            <a:chExt cx="11266834" cy="8078214"/>
          </a:xfrm>
        </p:grpSpPr>
        <p:pic>
          <p:nvPicPr>
            <p:cNvPr id="38" name="Abb_21_01.png" descr="Abb_21_01.png"/>
            <p:cNvPicPr>
              <a:picLocks noChangeAspect="1"/>
            </p:cNvPicPr>
            <p:nvPr/>
          </p:nvPicPr>
          <p:blipFill>
            <a:blip r:embed="rId2">
              <a:extLst/>
            </a:blip>
            <a:srcRect l="0" t="0" r="0" b="0"/>
            <a:stretch>
              <a:fillRect/>
            </a:stretch>
          </p:blipFill>
          <p:spPr>
            <a:xfrm>
              <a:off x="0" y="0"/>
              <a:ext cx="7793105" cy="7539483"/>
            </a:xfrm>
            <a:prstGeom prst="rect">
              <a:avLst/>
            </a:prstGeom>
            <a:ln w="12700" cap="flat">
              <a:noFill/>
              <a:miter lim="400000"/>
            </a:ln>
            <a:effectLst/>
          </p:spPr>
        </p:pic>
        <p:sp>
          <p:nvSpPr>
            <p:cNvPr id="3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1" name="Die Verteilung organischer Substanzen in Sedimenten. Die organische Substanz wird als Gesamtmasse an organischem Kohlenstoff ausgedrückt, ihre Menge daher unterschätzt. Die Kohlenwasserstoffe machen nur einen kleinen Teil aus. (Nach Barnes et al. 1984)"/>
          <p:cNvSpPr txBox="1"/>
          <p:nvPr/>
        </p:nvSpPr>
        <p:spPr>
          <a:xfrm>
            <a:off x="8395269" y="7612681"/>
            <a:ext cx="4330156"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Verteilung organischer Substanzen in Sedimenten. Die organische Substanz wird als Gesamtmasse an organischem Kohlenstoff ausgedrückt, ihre Menge daher unterschätzt. Die Kohlenwasserstoffe machen nur einen kleinen Teil aus. (Nach Barnes et al. 1984)</a:t>
            </a:r>
          </a:p>
        </p:txBody>
      </p:sp>
      <p:sp>
        <p:nvSpPr>
          <p:cNvPr id="42" name="Abb. 21.1"/>
          <p:cNvSpPr txBox="1"/>
          <p:nvPr/>
        </p:nvSpPr>
        <p:spPr>
          <a:xfrm>
            <a:off x="8395269" y="7244381"/>
            <a:ext cx="115952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21.1</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48" name="Image Gallery"/>
          <p:cNvGrpSpPr/>
          <p:nvPr/>
        </p:nvGrpSpPr>
        <p:grpSpPr>
          <a:xfrm>
            <a:off x="568390" y="1622599"/>
            <a:ext cx="11266836" cy="8078216"/>
            <a:chOff x="0" y="0"/>
            <a:chExt cx="11266834" cy="8078214"/>
          </a:xfrm>
        </p:grpSpPr>
        <p:pic>
          <p:nvPicPr>
            <p:cNvPr id="146" name="Abb_21_19.png" descr="Abb_21_19.png"/>
            <p:cNvPicPr>
              <a:picLocks noChangeAspect="1"/>
            </p:cNvPicPr>
            <p:nvPr/>
          </p:nvPicPr>
          <p:blipFill>
            <a:blip r:embed="rId2">
              <a:extLst/>
            </a:blip>
            <a:srcRect l="0" t="0" r="0" b="0"/>
            <a:stretch>
              <a:fillRect/>
            </a:stretch>
          </p:blipFill>
          <p:spPr>
            <a:xfrm>
              <a:off x="0" y="0"/>
              <a:ext cx="7959803" cy="7539483"/>
            </a:xfrm>
            <a:prstGeom prst="rect">
              <a:avLst/>
            </a:prstGeom>
            <a:ln w="12700" cap="flat">
              <a:noFill/>
              <a:miter lim="400000"/>
            </a:ln>
            <a:effectLst/>
          </p:spPr>
        </p:pic>
        <p:sp>
          <p:nvSpPr>
            <p:cNvPr id="14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49" name="Diagramm der Subsidenz und der kritischen Periode eines fiktiven Ölsystems. Die Entwicklung der verschiedenen Formationen mit der Tiefe ist gegen die Absenkung aufgetragen. Bei der sehr schnellen Subsidenz am Ende des Paläozoikums wird das Muttergestein "/>
          <p:cNvSpPr txBox="1"/>
          <p:nvPr/>
        </p:nvSpPr>
        <p:spPr>
          <a:xfrm>
            <a:off x="8748766" y="5682281"/>
            <a:ext cx="3976659" cy="347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Diagramm der Subsidenz und der kritischen Periode eines fiktiven Ölsystems. Die Entwicklung der verschiedenen Formationen mit der Tiefe ist gegen die Absenkung aufgetragen. Bei der sehr schnellen Subsidenz am Ende des Paläozoikums wird das Muttergestein unter einer mächtigen Sedimentserie (3000 m) begraben und dadurch während der kritischen Periode (250 Ma) in das Ölfenster gebracht. Die frühe Existenz einer Falle ist für die Entstehung einer Lagerstätte erforderlich (nach Magoon und Dow 1994)</a:t>
            </a:r>
          </a:p>
        </p:txBody>
      </p:sp>
      <p:sp>
        <p:nvSpPr>
          <p:cNvPr id="150" name="Abb. 21.19"/>
          <p:cNvSpPr txBox="1"/>
          <p:nvPr/>
        </p:nvSpPr>
        <p:spPr>
          <a:xfrm>
            <a:off x="8748766" y="5313981"/>
            <a:ext cx="130764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21.19</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4" name="Image Gallery"/>
          <p:cNvGrpSpPr/>
          <p:nvPr/>
        </p:nvGrpSpPr>
        <p:grpSpPr>
          <a:xfrm>
            <a:off x="568390" y="2294353"/>
            <a:ext cx="11266836" cy="7406462"/>
            <a:chOff x="0" y="671754"/>
            <a:chExt cx="11266834" cy="7406459"/>
          </a:xfrm>
        </p:grpSpPr>
        <p:pic>
          <p:nvPicPr>
            <p:cNvPr id="152" name="Abb_21_20.png" descr="Abb_21_20.png"/>
            <p:cNvPicPr>
              <a:picLocks noChangeAspect="1"/>
            </p:cNvPicPr>
            <p:nvPr/>
          </p:nvPicPr>
          <p:blipFill>
            <a:blip r:embed="rId2">
              <a:extLst/>
            </a:blip>
            <a:srcRect l="0" t="0" r="0" b="0"/>
            <a:stretch>
              <a:fillRect/>
            </a:stretch>
          </p:blipFill>
          <p:spPr>
            <a:xfrm>
              <a:off x="0" y="671754"/>
              <a:ext cx="11266835" cy="4997094"/>
            </a:xfrm>
            <a:prstGeom prst="rect">
              <a:avLst/>
            </a:prstGeom>
            <a:ln w="12700" cap="flat">
              <a:noFill/>
              <a:miter lim="400000"/>
            </a:ln>
            <a:effectLst/>
          </p:spPr>
        </p:pic>
        <p:sp>
          <p:nvSpPr>
            <p:cNvPr id="15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55" name="Das Aquitanische Becken. Das Vorland nördlich der Pyrenäen ist ein ölhaltiges Becken der europäischen Größenklasse (2,1 Mrd. Barrel). Das Profil illustriert die Art der Fallen (nach Biteau et al. 2007)"/>
          <p:cNvSpPr txBox="1"/>
          <p:nvPr/>
        </p:nvSpPr>
        <p:spPr>
          <a:xfrm>
            <a:off x="568390" y="8577881"/>
            <a:ext cx="12157035"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Das Aquitanische Becken. Das Vorland nördlich der Pyrenäen ist ein ölhaltiges Becken der europäischen Größenklasse (2,1 Mrd. Barrel). Das Profil illustriert die Art der Fallen (nach Biteau et al. 2007)</a:t>
            </a:r>
          </a:p>
        </p:txBody>
      </p:sp>
      <p:sp>
        <p:nvSpPr>
          <p:cNvPr id="156" name="Abb. 21.20"/>
          <p:cNvSpPr txBox="1"/>
          <p:nvPr/>
        </p:nvSpPr>
        <p:spPr>
          <a:xfrm>
            <a:off x="568390" y="8209581"/>
            <a:ext cx="135106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21.20</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60" name="Image Gallery"/>
          <p:cNvGrpSpPr/>
          <p:nvPr/>
        </p:nvGrpSpPr>
        <p:grpSpPr>
          <a:xfrm>
            <a:off x="568390" y="1622599"/>
            <a:ext cx="11266836" cy="8078216"/>
            <a:chOff x="0" y="0"/>
            <a:chExt cx="11266834" cy="8078214"/>
          </a:xfrm>
        </p:grpSpPr>
        <p:pic>
          <p:nvPicPr>
            <p:cNvPr id="158" name="Abb_21_21.png" descr="Abb_21_21.png"/>
            <p:cNvPicPr>
              <a:picLocks noChangeAspect="1"/>
            </p:cNvPicPr>
            <p:nvPr/>
          </p:nvPicPr>
          <p:blipFill>
            <a:blip r:embed="rId2">
              <a:extLst/>
            </a:blip>
            <a:srcRect l="0" t="0" r="0" b="0"/>
            <a:stretch>
              <a:fillRect/>
            </a:stretch>
          </p:blipFill>
          <p:spPr>
            <a:xfrm>
              <a:off x="0" y="0"/>
              <a:ext cx="9424354" cy="7539483"/>
            </a:xfrm>
            <a:prstGeom prst="rect">
              <a:avLst/>
            </a:prstGeom>
            <a:ln w="12700" cap="flat">
              <a:noFill/>
              <a:miter lim="400000"/>
            </a:ln>
            <a:effectLst/>
          </p:spPr>
        </p:pic>
        <p:sp>
          <p:nvSpPr>
            <p:cNvPr id="15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61" name="Die nachgewiesenen Ölreserven am Ende des 20. Jahrhunderts (in Mrd. Barrel, Summe: 1320,3 Mrd. Barrel; US Energy Information Administration in Craig et al. 2011)"/>
          <p:cNvSpPr txBox="1"/>
          <p:nvPr/>
        </p:nvSpPr>
        <p:spPr>
          <a:xfrm>
            <a:off x="10170470" y="7130081"/>
            <a:ext cx="2554955"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nachgewiesenen Ölreserven am Ende des 20. Jahrhunderts (in Mrd. Barrel, Summe: 1320,3 Mrd. Barrel; US Energy Information Administration in Craig et al. 2011)</a:t>
            </a:r>
          </a:p>
        </p:txBody>
      </p:sp>
      <p:sp>
        <p:nvSpPr>
          <p:cNvPr id="162" name="Abb. 21.21"/>
          <p:cNvSpPr txBox="1"/>
          <p:nvPr/>
        </p:nvSpPr>
        <p:spPr>
          <a:xfrm>
            <a:off x="10170470" y="6761781"/>
            <a:ext cx="130273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21.21</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66" name="Image Gallery"/>
          <p:cNvGrpSpPr/>
          <p:nvPr/>
        </p:nvGrpSpPr>
        <p:grpSpPr>
          <a:xfrm>
            <a:off x="568390" y="1622599"/>
            <a:ext cx="9602081" cy="6964204"/>
            <a:chOff x="0" y="0"/>
            <a:chExt cx="9602079" cy="6964202"/>
          </a:xfrm>
        </p:grpSpPr>
        <p:pic>
          <p:nvPicPr>
            <p:cNvPr id="164" name="Abb_21_22.png" descr="Abb_21_22.png"/>
            <p:cNvPicPr>
              <a:picLocks noChangeAspect="1"/>
            </p:cNvPicPr>
            <p:nvPr/>
          </p:nvPicPr>
          <p:blipFill>
            <a:blip r:embed="rId2">
              <a:extLst/>
            </a:blip>
            <a:srcRect l="0" t="0" r="0" b="0"/>
            <a:stretch>
              <a:fillRect/>
            </a:stretch>
          </p:blipFill>
          <p:spPr>
            <a:xfrm>
              <a:off x="0" y="0"/>
              <a:ext cx="9462590" cy="6425471"/>
            </a:xfrm>
            <a:prstGeom prst="rect">
              <a:avLst/>
            </a:prstGeom>
            <a:ln w="12700" cap="flat">
              <a:noFill/>
              <a:miter lim="400000"/>
            </a:ln>
            <a:effectLst/>
          </p:spPr>
        </p:pic>
        <p:sp>
          <p:nvSpPr>
            <p:cNvPr id="165" name="Type to enter a caption."/>
            <p:cNvSpPr/>
            <p:nvPr/>
          </p:nvSpPr>
          <p:spPr>
            <a:xfrm>
              <a:off x="0" y="6501670"/>
              <a:ext cx="9602080"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67" name="Weltweit von 2008 an förderbare Ölressourcen (in Mrd Barrel; nach USGS 2008)"/>
          <p:cNvSpPr txBox="1"/>
          <p:nvPr/>
        </p:nvSpPr>
        <p:spPr>
          <a:xfrm>
            <a:off x="10170470" y="8095281"/>
            <a:ext cx="2554955"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Weltweit von 2008 an förderbare Ölressourcen (in Mrd Barrel; nach USGS 2008)</a:t>
            </a:r>
          </a:p>
        </p:txBody>
      </p:sp>
      <p:sp>
        <p:nvSpPr>
          <p:cNvPr id="168" name="Abb. 21.22"/>
          <p:cNvSpPr txBox="1"/>
          <p:nvPr/>
        </p:nvSpPr>
        <p:spPr>
          <a:xfrm>
            <a:off x="10170470" y="7726981"/>
            <a:ext cx="133398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21.22</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2" name="Image Gallery"/>
          <p:cNvGrpSpPr/>
          <p:nvPr/>
        </p:nvGrpSpPr>
        <p:grpSpPr>
          <a:xfrm>
            <a:off x="568390" y="1622599"/>
            <a:ext cx="10814318" cy="7775402"/>
            <a:chOff x="0" y="0"/>
            <a:chExt cx="10814316" cy="7775400"/>
          </a:xfrm>
        </p:grpSpPr>
        <p:pic>
          <p:nvPicPr>
            <p:cNvPr id="170" name="Abb_21_23.png" descr="Abb_21_23.png"/>
            <p:cNvPicPr>
              <a:picLocks noChangeAspect="1"/>
            </p:cNvPicPr>
            <p:nvPr/>
          </p:nvPicPr>
          <p:blipFill>
            <a:blip r:embed="rId2">
              <a:extLst/>
            </a:blip>
            <a:srcRect l="0" t="0" r="0" b="0"/>
            <a:stretch>
              <a:fillRect/>
            </a:stretch>
          </p:blipFill>
          <p:spPr>
            <a:xfrm>
              <a:off x="0" y="0"/>
              <a:ext cx="10814317" cy="6610561"/>
            </a:xfrm>
            <a:prstGeom prst="rect">
              <a:avLst/>
            </a:prstGeom>
            <a:ln w="12700" cap="flat">
              <a:noFill/>
              <a:miter lim="400000"/>
            </a:ln>
            <a:effectLst/>
          </p:spPr>
        </p:pic>
        <p:sp>
          <p:nvSpPr>
            <p:cNvPr id="171" name="Type to enter a caption."/>
            <p:cNvSpPr/>
            <p:nvPr/>
          </p:nvSpPr>
          <p:spPr>
            <a:xfrm>
              <a:off x="0" y="7312868"/>
              <a:ext cx="10814317"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73" name="Die Bandasee am Rand des Pazifiks: a geographische Lage (vgl. Abb. 11.11); b seismische Linie einer aktiven Plattengrenze; c durch Seismik wiedergegebenes Detail einer Falte über einer Rampe (Quelle: Total, interne Angaben)"/>
          <p:cNvSpPr txBox="1"/>
          <p:nvPr/>
        </p:nvSpPr>
        <p:spPr>
          <a:xfrm>
            <a:off x="568390" y="8577881"/>
            <a:ext cx="12157035"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Bandasee am Rand des Pazifiks: a geographische Lage (vgl. Abb. 11.11); b seismische Linie einer aktiven Plattengrenze; c durch Seismik wiedergegebenes Detail einer Falte über einer Rampe (Quelle: Total, interne Angaben)</a:t>
            </a:r>
          </a:p>
        </p:txBody>
      </p:sp>
      <p:sp>
        <p:nvSpPr>
          <p:cNvPr id="174" name="23Abb. 21."/>
          <p:cNvSpPr txBox="1"/>
          <p:nvPr/>
        </p:nvSpPr>
        <p:spPr>
          <a:xfrm>
            <a:off x="568390" y="8209581"/>
            <a:ext cx="133353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pPr>
            <a:r>
              <a:t>23</a:t>
            </a:r>
            <a:r>
              <a:t>Abb. 21.</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8" name="Image Gallery"/>
          <p:cNvGrpSpPr/>
          <p:nvPr/>
        </p:nvGrpSpPr>
        <p:grpSpPr>
          <a:xfrm>
            <a:off x="568390" y="1622599"/>
            <a:ext cx="11266836" cy="8078216"/>
            <a:chOff x="0" y="0"/>
            <a:chExt cx="11266834" cy="8078214"/>
          </a:xfrm>
        </p:grpSpPr>
        <p:pic>
          <p:nvPicPr>
            <p:cNvPr id="176" name="Abb_21_24.png" descr="Abb_21_24.png"/>
            <p:cNvPicPr>
              <a:picLocks noChangeAspect="1"/>
            </p:cNvPicPr>
            <p:nvPr/>
          </p:nvPicPr>
          <p:blipFill>
            <a:blip r:embed="rId2">
              <a:extLst/>
            </a:blip>
            <a:srcRect l="0" t="0" r="0" b="0"/>
            <a:stretch>
              <a:fillRect/>
            </a:stretch>
          </p:blipFill>
          <p:spPr>
            <a:xfrm>
              <a:off x="0" y="0"/>
              <a:ext cx="3859993" cy="7539483"/>
            </a:xfrm>
            <a:prstGeom prst="rect">
              <a:avLst/>
            </a:prstGeom>
            <a:ln w="12700" cap="flat">
              <a:noFill/>
              <a:miter lim="400000"/>
            </a:ln>
            <a:effectLst/>
          </p:spPr>
        </p:pic>
        <p:sp>
          <p:nvSpPr>
            <p:cNvPr id="17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79" name="Zeitliche Verteilung der Kohlenreserven (beziehungsweise deren Ablagerungsrate). Die rechte Spalte stellt die Akkumulation während der geologischen Zeitalter in Mio. Tonnen pro Mio. Jahren dar. Die annähernde Abwesenheit von Kohlen vor dem Devon liegt an"/>
          <p:cNvSpPr txBox="1"/>
          <p:nvPr/>
        </p:nvSpPr>
        <p:spPr>
          <a:xfrm>
            <a:off x="8075944" y="6888781"/>
            <a:ext cx="4649481" cy="227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Zeitliche Verteilung der Kohlenreserven (beziehungsweise deren Ablagerungsrate). Die rechte Spalte stellt die Akkumulation während der geologischen Zeitalter in Mio. Tonnen pro Mio. Jahren dar. Die annähernde Abwesenheit von Kohlen vor dem Devon liegt an der Abwesenheit von Landpflanzen. Das obere Karbon und das Perm sind die produktivsten Epochen (nach Demaison et al. 1977)</a:t>
            </a:r>
          </a:p>
        </p:txBody>
      </p:sp>
      <p:sp>
        <p:nvSpPr>
          <p:cNvPr id="180" name="Abb. 21.24"/>
          <p:cNvSpPr txBox="1"/>
          <p:nvPr/>
        </p:nvSpPr>
        <p:spPr>
          <a:xfrm>
            <a:off x="8075944" y="6520481"/>
            <a:ext cx="133923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21.24</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84" name="Image Gallery"/>
          <p:cNvGrpSpPr/>
          <p:nvPr/>
        </p:nvGrpSpPr>
        <p:grpSpPr>
          <a:xfrm>
            <a:off x="568390" y="1622599"/>
            <a:ext cx="10538901" cy="7591100"/>
            <a:chOff x="0" y="0"/>
            <a:chExt cx="10538899" cy="7591098"/>
          </a:xfrm>
        </p:grpSpPr>
        <p:pic>
          <p:nvPicPr>
            <p:cNvPr id="182" name="Abb_21_25.png" descr="Abb_21_25.png"/>
            <p:cNvPicPr>
              <a:picLocks noChangeAspect="1"/>
            </p:cNvPicPr>
            <p:nvPr/>
          </p:nvPicPr>
          <p:blipFill>
            <a:blip r:embed="rId2">
              <a:extLst/>
            </a:blip>
            <a:srcRect l="0" t="0" r="0" b="0"/>
            <a:stretch>
              <a:fillRect/>
            </a:stretch>
          </p:blipFill>
          <p:spPr>
            <a:xfrm>
              <a:off x="0" y="0"/>
              <a:ext cx="10538900" cy="6824597"/>
            </a:xfrm>
            <a:prstGeom prst="rect">
              <a:avLst/>
            </a:prstGeom>
            <a:ln w="12700" cap="flat">
              <a:noFill/>
              <a:miter lim="400000"/>
            </a:ln>
            <a:effectLst/>
          </p:spPr>
        </p:pic>
        <p:sp>
          <p:nvSpPr>
            <p:cNvPr id="183" name="Type to enter a caption."/>
            <p:cNvSpPr/>
            <p:nvPr/>
          </p:nvSpPr>
          <p:spPr>
            <a:xfrm>
              <a:off x="0" y="7128566"/>
              <a:ext cx="10538900"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85" name="Lage eines Deltas am Rand eines Kontinents und Detail der Deltaebene (nach Allen 1989)"/>
          <p:cNvSpPr txBox="1"/>
          <p:nvPr/>
        </p:nvSpPr>
        <p:spPr>
          <a:xfrm>
            <a:off x="568390" y="8819181"/>
            <a:ext cx="12157035"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Lage eines Deltas am Rand eines Kontinents und Detail der Deltaebene (nach Allen 1989)</a:t>
            </a:r>
          </a:p>
        </p:txBody>
      </p:sp>
      <p:sp>
        <p:nvSpPr>
          <p:cNvPr id="186" name="Abb. 21.25"/>
          <p:cNvSpPr txBox="1"/>
          <p:nvPr/>
        </p:nvSpPr>
        <p:spPr>
          <a:xfrm>
            <a:off x="568390" y="8450881"/>
            <a:ext cx="132773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21.25</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0" name="Image Gallery"/>
          <p:cNvGrpSpPr/>
          <p:nvPr/>
        </p:nvGrpSpPr>
        <p:grpSpPr>
          <a:xfrm>
            <a:off x="568390" y="2148648"/>
            <a:ext cx="11266836" cy="7552167"/>
            <a:chOff x="0" y="526048"/>
            <a:chExt cx="11266834" cy="7552165"/>
          </a:xfrm>
        </p:grpSpPr>
        <p:pic>
          <p:nvPicPr>
            <p:cNvPr id="188" name="Abb_21_26.png" descr="Abb_21_26.png"/>
            <p:cNvPicPr>
              <a:picLocks noChangeAspect="1"/>
            </p:cNvPicPr>
            <p:nvPr/>
          </p:nvPicPr>
          <p:blipFill>
            <a:blip r:embed="rId2">
              <a:extLst/>
            </a:blip>
            <a:srcRect l="0" t="0" r="0" b="0"/>
            <a:stretch>
              <a:fillRect/>
            </a:stretch>
          </p:blipFill>
          <p:spPr>
            <a:xfrm>
              <a:off x="0" y="526048"/>
              <a:ext cx="11266835" cy="4577306"/>
            </a:xfrm>
            <a:prstGeom prst="rect">
              <a:avLst/>
            </a:prstGeom>
            <a:ln w="12700" cap="flat">
              <a:noFill/>
              <a:miter lim="400000"/>
            </a:ln>
            <a:effectLst/>
          </p:spPr>
        </p:pic>
        <p:sp>
          <p:nvSpPr>
            <p:cNvPr id="18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91" name="Verschiedene Deltatypen:…"/>
          <p:cNvSpPr txBox="1"/>
          <p:nvPr/>
        </p:nvSpPr>
        <p:spPr>
          <a:xfrm>
            <a:off x="8395269" y="8095281"/>
            <a:ext cx="4330156"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Verschiedene Deltatypen:</a:t>
            </a:r>
          </a:p>
          <a:p>
            <a:pPr/>
            <a:r>
              <a:t>a flussdominiert;</a:t>
            </a:r>
          </a:p>
          <a:p>
            <a:pPr/>
            <a:r>
              <a:t>b gezeitendominiert;</a:t>
            </a:r>
          </a:p>
          <a:p>
            <a:pPr/>
            <a:r>
              <a:t>c wellendominiert</a:t>
            </a:r>
          </a:p>
        </p:txBody>
      </p:sp>
      <p:sp>
        <p:nvSpPr>
          <p:cNvPr id="192" name="Abb. 21.26"/>
          <p:cNvSpPr txBox="1"/>
          <p:nvPr/>
        </p:nvSpPr>
        <p:spPr>
          <a:xfrm>
            <a:off x="8395269" y="7726981"/>
            <a:ext cx="133889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21.26</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6" name="Image Gallery"/>
          <p:cNvGrpSpPr/>
          <p:nvPr/>
        </p:nvGrpSpPr>
        <p:grpSpPr>
          <a:xfrm>
            <a:off x="568390" y="1622599"/>
            <a:ext cx="11266836" cy="8078216"/>
            <a:chOff x="0" y="0"/>
            <a:chExt cx="11266834" cy="8078214"/>
          </a:xfrm>
        </p:grpSpPr>
        <p:pic>
          <p:nvPicPr>
            <p:cNvPr id="194" name="Abb_21_27.png" descr="Abb_21_27.png"/>
            <p:cNvPicPr>
              <a:picLocks noChangeAspect="1"/>
            </p:cNvPicPr>
            <p:nvPr/>
          </p:nvPicPr>
          <p:blipFill>
            <a:blip r:embed="rId2">
              <a:extLst/>
            </a:blip>
            <a:srcRect l="0" t="0" r="0" b="0"/>
            <a:stretch>
              <a:fillRect/>
            </a:stretch>
          </p:blipFill>
          <p:spPr>
            <a:xfrm>
              <a:off x="0" y="0"/>
              <a:ext cx="4835298" cy="7539483"/>
            </a:xfrm>
            <a:prstGeom prst="rect">
              <a:avLst/>
            </a:prstGeom>
            <a:ln w="12700" cap="flat">
              <a:noFill/>
              <a:miter lim="400000"/>
            </a:ln>
            <a:effectLst/>
          </p:spPr>
        </p:pic>
        <p:sp>
          <p:nvSpPr>
            <p:cNvPr id="19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97" name="Überlagerung der Deltasedimente.…"/>
          <p:cNvSpPr txBox="1"/>
          <p:nvPr/>
        </p:nvSpPr>
        <p:spPr>
          <a:xfrm>
            <a:off x="8395269" y="7612681"/>
            <a:ext cx="4330156"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Überlagerung der Deltasedimente.</a:t>
            </a:r>
          </a:p>
          <a:p>
            <a:pPr/>
            <a:r>
              <a:t>Im Verlauf der Zyklen mit Progradation und dem anschließenden Verlassen von Deltazungen werden regressive Sequenzen durch transgressive Sequenzen überlagert (nach Allen 1989)</a:t>
            </a:r>
          </a:p>
        </p:txBody>
      </p:sp>
      <p:sp>
        <p:nvSpPr>
          <p:cNvPr id="198" name="Abb. 21.27"/>
          <p:cNvSpPr txBox="1"/>
          <p:nvPr/>
        </p:nvSpPr>
        <p:spPr>
          <a:xfrm>
            <a:off x="8395269" y="7244381"/>
            <a:ext cx="132025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21.27</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2" name="Image Gallery"/>
          <p:cNvGrpSpPr/>
          <p:nvPr/>
        </p:nvGrpSpPr>
        <p:grpSpPr>
          <a:xfrm>
            <a:off x="568390" y="1622599"/>
            <a:ext cx="11266836" cy="8078216"/>
            <a:chOff x="0" y="0"/>
            <a:chExt cx="11266834" cy="8078214"/>
          </a:xfrm>
        </p:grpSpPr>
        <p:pic>
          <p:nvPicPr>
            <p:cNvPr id="200" name="Abb_21_28.png" descr="Abb_21_28.png"/>
            <p:cNvPicPr>
              <a:picLocks noChangeAspect="1"/>
            </p:cNvPicPr>
            <p:nvPr/>
          </p:nvPicPr>
          <p:blipFill>
            <a:blip r:embed="rId2">
              <a:extLst/>
            </a:blip>
            <a:srcRect l="0" t="0" r="0" b="0"/>
            <a:stretch>
              <a:fillRect/>
            </a:stretch>
          </p:blipFill>
          <p:spPr>
            <a:xfrm>
              <a:off x="0" y="0"/>
              <a:ext cx="6423315" cy="7539483"/>
            </a:xfrm>
            <a:prstGeom prst="rect">
              <a:avLst/>
            </a:prstGeom>
            <a:ln w="12700" cap="flat">
              <a:noFill/>
              <a:miter lim="400000"/>
            </a:ln>
            <a:effectLst/>
          </p:spPr>
        </p:pic>
        <p:sp>
          <p:nvSpPr>
            <p:cNvPr id="20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03" name="Lithologische Sequenz von Deltasedimenten mit einem Zyklus mit Regression und Transgression (nach Allen 1989)"/>
          <p:cNvSpPr txBox="1"/>
          <p:nvPr/>
        </p:nvSpPr>
        <p:spPr>
          <a:xfrm>
            <a:off x="8395269" y="8336581"/>
            <a:ext cx="4330156"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Lithologische Sequenz von Deltasedimenten mit einem Zyklus mit Regression und Transgression (nach Allen 1989)</a:t>
            </a:r>
          </a:p>
        </p:txBody>
      </p:sp>
      <p:sp>
        <p:nvSpPr>
          <p:cNvPr id="204" name="Abb. 21.28"/>
          <p:cNvSpPr txBox="1"/>
          <p:nvPr/>
        </p:nvSpPr>
        <p:spPr>
          <a:xfrm>
            <a:off x="8395269" y="7968281"/>
            <a:ext cx="134537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21.28</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6" name="Image Gallery"/>
          <p:cNvGrpSpPr/>
          <p:nvPr/>
        </p:nvGrpSpPr>
        <p:grpSpPr>
          <a:xfrm>
            <a:off x="568390" y="1622599"/>
            <a:ext cx="11266836" cy="8078216"/>
            <a:chOff x="0" y="0"/>
            <a:chExt cx="11266834" cy="8078214"/>
          </a:xfrm>
        </p:grpSpPr>
        <p:pic>
          <p:nvPicPr>
            <p:cNvPr id="44" name="Abb_21_02.png" descr="Abb_21_02.png"/>
            <p:cNvPicPr>
              <a:picLocks noChangeAspect="1"/>
            </p:cNvPicPr>
            <p:nvPr/>
          </p:nvPicPr>
          <p:blipFill>
            <a:blip r:embed="rId2">
              <a:extLst/>
            </a:blip>
            <a:srcRect l="0" t="0" r="0" b="0"/>
            <a:stretch>
              <a:fillRect/>
            </a:stretch>
          </p:blipFill>
          <p:spPr>
            <a:xfrm>
              <a:off x="0" y="0"/>
              <a:ext cx="9568881" cy="7539483"/>
            </a:xfrm>
            <a:prstGeom prst="rect">
              <a:avLst/>
            </a:prstGeom>
            <a:ln w="12700" cap="flat">
              <a:noFill/>
              <a:miter lim="400000"/>
            </a:ln>
            <a:effectLst/>
          </p:spPr>
        </p:pic>
        <p:sp>
          <p:nvSpPr>
            <p:cNvPr id="4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7" name="Van-Krevelen- Diagramm mit den Entwicklungspfaden organischen Materials. Es basiert auf den relativen atomaren Gehalten an C, H und O während der Pyrolyse der Probe. Das Diagramm wurde von van Krevelen für die Untersuchung von Kohle entwickelt. Es lassen"/>
          <p:cNvSpPr txBox="1"/>
          <p:nvPr/>
        </p:nvSpPr>
        <p:spPr>
          <a:xfrm>
            <a:off x="10170470" y="2545381"/>
            <a:ext cx="2554955" cy="661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Van-Krevelen- Diagramm mit den Entwicklungspfaden organischen Materials. Es basiert auf den relativen atomaren Gehalten an C, H und O während der Pyrolyse der Probe. Das Diagramm wurde von van Krevelen für die Untersuchung von Kohle entwickelt. Es lassen sich auch die bei der Pyrolyse verbrannten Substanzen ablesen. Grün markiert sind die Linien gleicher Vitrinitreflexion. Die drei Typen organischen Materials entsprechen den Kerogenen, die anfangs unterschiedlich sind und sich während der thermischen Reifung entlang der konvergierenden Entwicklungspfade entwickeln</a:t>
            </a:r>
          </a:p>
        </p:txBody>
      </p:sp>
      <p:sp>
        <p:nvSpPr>
          <p:cNvPr id="48" name="Abb. 21.2"/>
          <p:cNvSpPr txBox="1"/>
          <p:nvPr/>
        </p:nvSpPr>
        <p:spPr>
          <a:xfrm>
            <a:off x="10170470" y="2177081"/>
            <a:ext cx="119077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21.2</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8" name="Image Gallery"/>
          <p:cNvGrpSpPr/>
          <p:nvPr/>
        </p:nvGrpSpPr>
        <p:grpSpPr>
          <a:xfrm>
            <a:off x="568390" y="1622599"/>
            <a:ext cx="11266836" cy="8078216"/>
            <a:chOff x="0" y="0"/>
            <a:chExt cx="11266834" cy="8078214"/>
          </a:xfrm>
        </p:grpSpPr>
        <p:pic>
          <p:nvPicPr>
            <p:cNvPr id="206" name="Abb_21_29.png" descr="Abb_21_29.png"/>
            <p:cNvPicPr>
              <a:picLocks noChangeAspect="1"/>
            </p:cNvPicPr>
            <p:nvPr/>
          </p:nvPicPr>
          <p:blipFill>
            <a:blip r:embed="rId2">
              <a:extLst/>
            </a:blip>
            <a:srcRect l="0" t="0" r="0" b="0"/>
            <a:stretch>
              <a:fillRect/>
            </a:stretch>
          </p:blipFill>
          <p:spPr>
            <a:xfrm>
              <a:off x="0" y="0"/>
              <a:ext cx="8147418" cy="7539483"/>
            </a:xfrm>
            <a:prstGeom prst="rect">
              <a:avLst/>
            </a:prstGeom>
            <a:ln w="12700" cap="flat">
              <a:noFill/>
              <a:miter lim="400000"/>
            </a:ln>
            <a:effectLst/>
          </p:spPr>
        </p:pic>
        <p:sp>
          <p:nvSpPr>
            <p:cNvPr id="20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09" name="Modell der Ablagerungsbereiche der Kohlen (Moore) in Küstenzonen…"/>
          <p:cNvSpPr txBox="1"/>
          <p:nvPr/>
        </p:nvSpPr>
        <p:spPr>
          <a:xfrm>
            <a:off x="8919051" y="8336581"/>
            <a:ext cx="3806374"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Modell der Ablagerungsbereiche der Kohlen (Moore) in Küstenzonen</a:t>
            </a:r>
          </a:p>
          <a:p>
            <a:pPr/>
            <a:r>
              <a:t>(nach Horne et al. 1978)</a:t>
            </a:r>
          </a:p>
        </p:txBody>
      </p:sp>
      <p:sp>
        <p:nvSpPr>
          <p:cNvPr id="210" name="Abb. 21.29"/>
          <p:cNvSpPr txBox="1"/>
          <p:nvPr/>
        </p:nvSpPr>
        <p:spPr>
          <a:xfrm>
            <a:off x="8919051" y="7968281"/>
            <a:ext cx="133889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21.29</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4" name="Image Gallery"/>
          <p:cNvGrpSpPr/>
          <p:nvPr/>
        </p:nvGrpSpPr>
        <p:grpSpPr>
          <a:xfrm>
            <a:off x="568390" y="1622599"/>
            <a:ext cx="11266836" cy="8078216"/>
            <a:chOff x="0" y="0"/>
            <a:chExt cx="11266834" cy="8078214"/>
          </a:xfrm>
        </p:grpSpPr>
        <p:pic>
          <p:nvPicPr>
            <p:cNvPr id="212" name="Abb_21_30.png" descr="Abb_21_30.png"/>
            <p:cNvPicPr>
              <a:picLocks noChangeAspect="1"/>
            </p:cNvPicPr>
            <p:nvPr/>
          </p:nvPicPr>
          <p:blipFill>
            <a:blip r:embed="rId2">
              <a:extLst/>
            </a:blip>
            <a:srcRect l="0" t="0" r="0" b="0"/>
            <a:stretch>
              <a:fillRect/>
            </a:stretch>
          </p:blipFill>
          <p:spPr>
            <a:xfrm>
              <a:off x="0" y="0"/>
              <a:ext cx="5106904" cy="7539483"/>
            </a:xfrm>
            <a:prstGeom prst="rect">
              <a:avLst/>
            </a:prstGeom>
            <a:ln w="12700" cap="flat">
              <a:noFill/>
              <a:miter lim="400000"/>
            </a:ln>
            <a:effectLst/>
          </p:spPr>
        </p:pic>
        <p:sp>
          <p:nvSpPr>
            <p:cNvPr id="21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15" name="Ablagerungsräume und Profil der Sedimente der oberen Deltaebene (nach Horne et al. 1978)"/>
          <p:cNvSpPr txBox="1"/>
          <p:nvPr/>
        </p:nvSpPr>
        <p:spPr>
          <a:xfrm>
            <a:off x="8205880" y="8577881"/>
            <a:ext cx="4519545"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Ablagerungsräume und Profil der Sedimente der oberen Deltaebene (nach Horne et al. 1978)</a:t>
            </a:r>
          </a:p>
        </p:txBody>
      </p:sp>
      <p:sp>
        <p:nvSpPr>
          <p:cNvPr id="216" name="Abb. 21.30"/>
          <p:cNvSpPr txBox="1"/>
          <p:nvPr/>
        </p:nvSpPr>
        <p:spPr>
          <a:xfrm>
            <a:off x="8205880" y="8209581"/>
            <a:ext cx="135061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21.30</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0" name="Image Gallery"/>
          <p:cNvGrpSpPr/>
          <p:nvPr/>
        </p:nvGrpSpPr>
        <p:grpSpPr>
          <a:xfrm>
            <a:off x="568390" y="1622599"/>
            <a:ext cx="11266836" cy="8078216"/>
            <a:chOff x="0" y="0"/>
            <a:chExt cx="11266834" cy="8078214"/>
          </a:xfrm>
        </p:grpSpPr>
        <p:pic>
          <p:nvPicPr>
            <p:cNvPr id="218" name="Abb_21_31.png" descr="Abb_21_31.png"/>
            <p:cNvPicPr>
              <a:picLocks noChangeAspect="1"/>
            </p:cNvPicPr>
            <p:nvPr/>
          </p:nvPicPr>
          <p:blipFill>
            <a:blip r:embed="rId2">
              <a:extLst/>
            </a:blip>
            <a:srcRect l="0" t="0" r="0" b="0"/>
            <a:stretch>
              <a:fillRect/>
            </a:stretch>
          </p:blipFill>
          <p:spPr>
            <a:xfrm>
              <a:off x="0" y="0"/>
              <a:ext cx="6377918" cy="7539483"/>
            </a:xfrm>
            <a:prstGeom prst="rect">
              <a:avLst/>
            </a:prstGeom>
            <a:ln w="12700" cap="flat">
              <a:noFill/>
              <a:miter lim="400000"/>
            </a:ln>
            <a:effectLst/>
          </p:spPr>
        </p:pic>
        <p:sp>
          <p:nvSpPr>
            <p:cNvPr id="21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21" name="Ablagerung und Profil der Sedimentsequenz der unteren Deltaebene. Diese Art der Kohlenflöze ist typisch für das Ruhrgebiet und das Becken von Nord-Pas- de-Calais in Nordfrankreich (nach Horne et al. 1978)"/>
          <p:cNvSpPr txBox="1"/>
          <p:nvPr/>
        </p:nvSpPr>
        <p:spPr>
          <a:xfrm>
            <a:off x="8395269" y="7853981"/>
            <a:ext cx="4330156"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Ablagerung und Profil der Sedimentsequenz der unteren Deltaebene. Diese Art der Kohlenflöze ist typisch für das Ruhrgebiet und das Becken von Nord-Pas- de-Calais in Nordfrankreich (nach Horne et al. 1978)</a:t>
            </a:r>
          </a:p>
        </p:txBody>
      </p:sp>
      <p:sp>
        <p:nvSpPr>
          <p:cNvPr id="222" name="Abb. 21.31"/>
          <p:cNvSpPr txBox="1"/>
          <p:nvPr/>
        </p:nvSpPr>
        <p:spPr>
          <a:xfrm>
            <a:off x="8395269" y="7485681"/>
            <a:ext cx="130228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21.31</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6" name="Image Gallery"/>
          <p:cNvGrpSpPr/>
          <p:nvPr/>
        </p:nvGrpSpPr>
        <p:grpSpPr>
          <a:xfrm>
            <a:off x="568390" y="1622599"/>
            <a:ext cx="11266836" cy="8078216"/>
            <a:chOff x="0" y="0"/>
            <a:chExt cx="11266834" cy="8078214"/>
          </a:xfrm>
        </p:grpSpPr>
        <p:pic>
          <p:nvPicPr>
            <p:cNvPr id="224" name="Abb_21_32.png" descr="Abb_21_32.png"/>
            <p:cNvPicPr>
              <a:picLocks noChangeAspect="1"/>
            </p:cNvPicPr>
            <p:nvPr/>
          </p:nvPicPr>
          <p:blipFill>
            <a:blip r:embed="rId2">
              <a:extLst/>
            </a:blip>
            <a:srcRect l="0" t="0" r="0" b="0"/>
            <a:stretch>
              <a:fillRect/>
            </a:stretch>
          </p:blipFill>
          <p:spPr>
            <a:xfrm>
              <a:off x="0" y="0"/>
              <a:ext cx="4787329" cy="7539483"/>
            </a:xfrm>
            <a:prstGeom prst="rect">
              <a:avLst/>
            </a:prstGeom>
            <a:ln w="12700" cap="flat">
              <a:noFill/>
              <a:miter lim="400000"/>
            </a:ln>
            <a:effectLst/>
          </p:spPr>
        </p:pic>
        <p:sp>
          <p:nvSpPr>
            <p:cNvPr id="22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27" name="a–c Verteilung der Kohleflöze je nach Verlauf der Küstenlinie in verschiedenen Formationen des Epikontinentalmeeres der Kreidezeit in den USA. Die Verschiebung der Küstenlinie ozeanwärts entspricht der Progradationsphase, die Verschiebung landwärts der R"/>
          <p:cNvSpPr txBox="1"/>
          <p:nvPr/>
        </p:nvSpPr>
        <p:spPr>
          <a:xfrm>
            <a:off x="8395269" y="6647481"/>
            <a:ext cx="4330156" cy="251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a–c Verteilung der Kohleflöze je nach Verlauf der Küstenlinie in verschiedenen Formationen des Epikontinentalmeeres der Kreidezeit in den USA. Die Verschiebung der Küstenlinie ozeanwärts entspricht der Progradationsphase, die Verschiebung landwärts der Retrogradationsphase. Die vertikale Stapelung der Küstenlinie zeigt eine Periode der Aufschüttung an (nach Cross 1988)</a:t>
            </a:r>
          </a:p>
        </p:txBody>
      </p:sp>
      <p:sp>
        <p:nvSpPr>
          <p:cNvPr id="228" name="Abb. 21.32"/>
          <p:cNvSpPr txBox="1"/>
          <p:nvPr/>
        </p:nvSpPr>
        <p:spPr>
          <a:xfrm>
            <a:off x="8395269" y="6279181"/>
            <a:ext cx="133353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21.32</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2" name="Image Gallery"/>
          <p:cNvGrpSpPr/>
          <p:nvPr/>
        </p:nvGrpSpPr>
        <p:grpSpPr>
          <a:xfrm>
            <a:off x="568390" y="1622599"/>
            <a:ext cx="11266836" cy="8078216"/>
            <a:chOff x="0" y="0"/>
            <a:chExt cx="11266834" cy="8078214"/>
          </a:xfrm>
        </p:grpSpPr>
        <p:pic>
          <p:nvPicPr>
            <p:cNvPr id="230" name="Abb_21_33.png" descr="Abb_21_33.png"/>
            <p:cNvPicPr>
              <a:picLocks noChangeAspect="1"/>
            </p:cNvPicPr>
            <p:nvPr/>
          </p:nvPicPr>
          <p:blipFill>
            <a:blip r:embed="rId2">
              <a:extLst/>
            </a:blip>
            <a:srcRect l="0" t="0" r="0" b="0"/>
            <a:stretch>
              <a:fillRect/>
            </a:stretch>
          </p:blipFill>
          <p:spPr>
            <a:xfrm>
              <a:off x="0" y="0"/>
              <a:ext cx="11266835" cy="5428530"/>
            </a:xfrm>
            <a:prstGeom prst="rect">
              <a:avLst/>
            </a:prstGeom>
            <a:ln w="12700" cap="flat">
              <a:noFill/>
              <a:miter lim="400000"/>
            </a:ln>
            <a:effectLst/>
          </p:spPr>
        </p:pic>
        <p:sp>
          <p:nvSpPr>
            <p:cNvPr id="23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33" name="Entwicklung des organischen Materials während der Inkohlung im Van-Krevelen-Diagramm (rot gestrichelte Linien, vgl. Abb. 21.2). Der Kohlenstoffgehalt und der Brennwert nehmen während der Reifung zu, die atomaren Verhältnisse H/C und O/C nehmen ab. In Rec"/>
          <p:cNvSpPr txBox="1"/>
          <p:nvPr/>
        </p:nvSpPr>
        <p:spPr>
          <a:xfrm>
            <a:off x="568390" y="8095282"/>
            <a:ext cx="12157035"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Entwicklung des organischen Materials während der Inkohlung im Van-Krevelen-Diagramm (rot gestrichelte Linien, vgl. Abb. 21.2). Der Kohlenstoffgehalt und der Brennwert nehmen während der Reifung zu, die atomaren Verhältnisse H/C und O/C nehmen ab. In Rechtecken sind die Ausgangssubstanzen und Kohlebestandteile mit verschiedenem Reifegrad gezeigt. Aus Holz und Zellulose entsteht Huminit, ein Mazeral der Braunkohle, das den Vitriniten der Steinkohle entspricht</a:t>
            </a:r>
          </a:p>
        </p:txBody>
      </p:sp>
      <p:sp>
        <p:nvSpPr>
          <p:cNvPr id="234" name="Abb. 21.33"/>
          <p:cNvSpPr txBox="1"/>
          <p:nvPr/>
        </p:nvSpPr>
        <p:spPr>
          <a:xfrm>
            <a:off x="568390" y="7726982"/>
            <a:ext cx="133309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21.33</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8" name="Image Gallery"/>
          <p:cNvGrpSpPr/>
          <p:nvPr/>
        </p:nvGrpSpPr>
        <p:grpSpPr>
          <a:xfrm>
            <a:off x="568390" y="1622599"/>
            <a:ext cx="11266836" cy="8078216"/>
            <a:chOff x="0" y="0"/>
            <a:chExt cx="11266834" cy="8078214"/>
          </a:xfrm>
        </p:grpSpPr>
        <p:pic>
          <p:nvPicPr>
            <p:cNvPr id="236" name="Abb_21_34.png" descr="Abb_21_34.png"/>
            <p:cNvPicPr>
              <a:picLocks noChangeAspect="1"/>
            </p:cNvPicPr>
            <p:nvPr/>
          </p:nvPicPr>
          <p:blipFill>
            <a:blip r:embed="rId2">
              <a:extLst/>
            </a:blip>
            <a:srcRect l="0" t="0" r="0" b="0"/>
            <a:stretch>
              <a:fillRect/>
            </a:stretch>
          </p:blipFill>
          <p:spPr>
            <a:xfrm>
              <a:off x="0" y="0"/>
              <a:ext cx="11266835" cy="5430582"/>
            </a:xfrm>
            <a:prstGeom prst="rect">
              <a:avLst/>
            </a:prstGeom>
            <a:ln w="12700" cap="flat">
              <a:noFill/>
              <a:miter lim="400000"/>
            </a:ln>
            <a:effectLst/>
          </p:spPr>
        </p:pic>
        <p:sp>
          <p:nvSpPr>
            <p:cNvPr id="23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39" name="Lage des Mahakam-Deltas in Kalimantan, dem indonesischen Teil der Insel Borneo (vgl. Abb. 17.9)"/>
          <p:cNvSpPr txBox="1"/>
          <p:nvPr/>
        </p:nvSpPr>
        <p:spPr>
          <a:xfrm>
            <a:off x="568390" y="8819181"/>
            <a:ext cx="12157035"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Lage des Mahakam-Deltas in Kalimantan, dem indonesischen Teil der Insel Borneo (vgl. Abb. 17.9)</a:t>
            </a:r>
          </a:p>
        </p:txBody>
      </p:sp>
      <p:sp>
        <p:nvSpPr>
          <p:cNvPr id="240" name="Abb. 21.34"/>
          <p:cNvSpPr txBox="1"/>
          <p:nvPr/>
        </p:nvSpPr>
        <p:spPr>
          <a:xfrm>
            <a:off x="568390" y="8450881"/>
            <a:ext cx="133878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21.34</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44" name="Image Gallery"/>
          <p:cNvGrpSpPr/>
          <p:nvPr/>
        </p:nvGrpSpPr>
        <p:grpSpPr>
          <a:xfrm>
            <a:off x="568390" y="1927511"/>
            <a:ext cx="11266836" cy="7773304"/>
            <a:chOff x="0" y="304911"/>
            <a:chExt cx="11266834" cy="7773302"/>
          </a:xfrm>
        </p:grpSpPr>
        <p:pic>
          <p:nvPicPr>
            <p:cNvPr id="242" name="Abb_21_35.png" descr="Abb_21_35.png"/>
            <p:cNvPicPr>
              <a:picLocks noChangeAspect="1"/>
            </p:cNvPicPr>
            <p:nvPr/>
          </p:nvPicPr>
          <p:blipFill>
            <a:blip r:embed="rId2">
              <a:extLst/>
            </a:blip>
            <a:srcRect l="0" t="0" r="0" b="0"/>
            <a:stretch>
              <a:fillRect/>
            </a:stretch>
          </p:blipFill>
          <p:spPr>
            <a:xfrm>
              <a:off x="0" y="304911"/>
              <a:ext cx="11266835" cy="4328700"/>
            </a:xfrm>
            <a:prstGeom prst="rect">
              <a:avLst/>
            </a:prstGeom>
            <a:ln w="12700" cap="flat">
              <a:noFill/>
              <a:miter lim="400000"/>
            </a:ln>
            <a:effectLst/>
          </p:spPr>
        </p:pic>
        <p:sp>
          <p:nvSpPr>
            <p:cNvPr id="24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45" name="Stratigraphie des Mahakam-Deltas. Das Deltasystem besteht aus einer erst progradierenden und dann regressiven Sequenz von etwa 70 m Mächtigkeit. In den obersten Teil der Ablagerungen sind tiefe Kanäle eingeschnitten, die das Vordelta erreichen können (na"/>
          <p:cNvSpPr txBox="1"/>
          <p:nvPr/>
        </p:nvSpPr>
        <p:spPr>
          <a:xfrm>
            <a:off x="568390" y="8336581"/>
            <a:ext cx="12157035"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Stratigraphie des Mahakam-Deltas. Das Deltasystem besteht aus einer erst progradierenden und dann regressiven Sequenz von etwa 70 m Mächtigkeit. In den obersten Teil der Ablagerungen sind tiefe Kanäle eingeschnitten, die das Vordelta erreichen können (nach Allen 1989)</a:t>
            </a:r>
          </a:p>
        </p:txBody>
      </p:sp>
      <p:sp>
        <p:nvSpPr>
          <p:cNvPr id="246" name="Abb. 21.35"/>
          <p:cNvSpPr txBox="1"/>
          <p:nvPr/>
        </p:nvSpPr>
        <p:spPr>
          <a:xfrm>
            <a:off x="568390" y="7968281"/>
            <a:ext cx="132728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21.35</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0" name="Image Gallery"/>
          <p:cNvGrpSpPr/>
          <p:nvPr/>
        </p:nvGrpSpPr>
        <p:grpSpPr>
          <a:xfrm>
            <a:off x="568390" y="2234546"/>
            <a:ext cx="11266836" cy="7466269"/>
            <a:chOff x="0" y="611947"/>
            <a:chExt cx="11266834" cy="7466267"/>
          </a:xfrm>
        </p:grpSpPr>
        <p:pic>
          <p:nvPicPr>
            <p:cNvPr id="248" name="Abb_21_36.png" descr="Abb_21_36.png"/>
            <p:cNvPicPr>
              <a:picLocks noChangeAspect="1"/>
            </p:cNvPicPr>
            <p:nvPr/>
          </p:nvPicPr>
          <p:blipFill>
            <a:blip r:embed="rId2">
              <a:extLst/>
            </a:blip>
            <a:srcRect l="0" t="0" r="0" b="0"/>
            <a:stretch>
              <a:fillRect/>
            </a:stretch>
          </p:blipFill>
          <p:spPr>
            <a:xfrm>
              <a:off x="0" y="611947"/>
              <a:ext cx="11266835" cy="3795909"/>
            </a:xfrm>
            <a:prstGeom prst="rect">
              <a:avLst/>
            </a:prstGeom>
            <a:ln w="12700" cap="flat">
              <a:noFill/>
              <a:miter lim="400000"/>
            </a:ln>
            <a:effectLst/>
          </p:spPr>
        </p:pic>
        <p:sp>
          <p:nvSpPr>
            <p:cNvPr id="24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51" name="Entstehung des Mahakam-Beckens: ein Grabensystem, das sich zwischen Borneo und Sulawesi öffnete, wurde in einem kompressiven Regime infolge der Subduktion des Mikrokontinents Sula in westliche Richtung invertiert…"/>
          <p:cNvSpPr txBox="1"/>
          <p:nvPr/>
        </p:nvSpPr>
        <p:spPr>
          <a:xfrm>
            <a:off x="568390" y="8336581"/>
            <a:ext cx="12157035"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Entstehung des Mahakam-Beckens: ein Grabensystem, das sich zwischen Borneo und Sulawesi öffnete, wurde in einem kompressiven Regime infolge der Subduktion des Mikrokontinents Sula in westliche Richtung invertiert</a:t>
            </a:r>
          </a:p>
          <a:p>
            <a:pPr/>
            <a:r>
              <a:t>(nach Pubellier, pers. Mitteilung)</a:t>
            </a:r>
          </a:p>
        </p:txBody>
      </p:sp>
      <p:sp>
        <p:nvSpPr>
          <p:cNvPr id="252" name="Abb. 21.36"/>
          <p:cNvSpPr txBox="1"/>
          <p:nvPr/>
        </p:nvSpPr>
        <p:spPr>
          <a:xfrm>
            <a:off x="568390" y="7968281"/>
            <a:ext cx="133845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21.36</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6" name="Image Gallery"/>
          <p:cNvGrpSpPr/>
          <p:nvPr/>
        </p:nvGrpSpPr>
        <p:grpSpPr>
          <a:xfrm>
            <a:off x="568390" y="1622599"/>
            <a:ext cx="9488341" cy="6888091"/>
            <a:chOff x="0" y="0"/>
            <a:chExt cx="9488339" cy="6888090"/>
          </a:xfrm>
        </p:grpSpPr>
        <p:pic>
          <p:nvPicPr>
            <p:cNvPr id="254" name="Abb_21_37.png" descr="Abb_21_37.png"/>
            <p:cNvPicPr>
              <a:picLocks noChangeAspect="1"/>
            </p:cNvPicPr>
            <p:nvPr/>
          </p:nvPicPr>
          <p:blipFill>
            <a:blip r:embed="rId2">
              <a:extLst/>
            </a:blip>
            <a:srcRect l="0" t="0" r="0" b="0"/>
            <a:stretch>
              <a:fillRect/>
            </a:stretch>
          </p:blipFill>
          <p:spPr>
            <a:xfrm>
              <a:off x="0" y="0"/>
              <a:ext cx="9488340" cy="5629785"/>
            </a:xfrm>
            <a:prstGeom prst="rect">
              <a:avLst/>
            </a:prstGeom>
            <a:ln w="12700" cap="flat">
              <a:noFill/>
              <a:miter lim="400000"/>
            </a:ln>
            <a:effectLst/>
          </p:spPr>
        </p:pic>
        <p:sp>
          <p:nvSpPr>
            <p:cNvPr id="255" name="Type to enter a caption."/>
            <p:cNvSpPr/>
            <p:nvPr/>
          </p:nvSpPr>
          <p:spPr>
            <a:xfrm>
              <a:off x="0" y="6425558"/>
              <a:ext cx="9488340"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57" name="Mit Bohrlochgeophysik aufgenommene Deltazyklen in den miozänen Ablagerungen von Mahakam. Eine Sonde misst die natürliche Gammastrahlung, die beim Zerfall von Kalium-, Thorium- und Uran-Isotopen entsteht. Darüber kann die Mineralogie der Tone und der proz"/>
          <p:cNvSpPr txBox="1"/>
          <p:nvPr/>
        </p:nvSpPr>
        <p:spPr>
          <a:xfrm>
            <a:off x="568390" y="7612681"/>
            <a:ext cx="12157035"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Mit Bohrlochgeophysik aufgenommene Deltazyklen in den miozänen Ablagerungen von Mahakam. Eine Sonde misst die natürliche Gammastrahlung, die beim Zerfall von Kalium-, Thorium- und Uran-Isotopen entsteht. Darüber kann die Mineralogie der Tone und der prozen- tuale Anteil anderer radioaktiver Minerale (Glimmer, Feldspat) ermittelt werden. Wird elektrischer Strom durch die Formation geleitet, baut sich ein elektrisches Potenzial auf. Dessen Bestimmung informiert über die Leitfähigkeit der Formation, die von der Zusammensetzung des Gesteins, seiner Struktur (Größe, Form, Anordnung), seinem Gefüge (massiv, heterogen, gefaltet), dem Fluidgehalt und der Temperatur abhängt (nach Allen 1989)</a:t>
            </a:r>
          </a:p>
        </p:txBody>
      </p:sp>
      <p:sp>
        <p:nvSpPr>
          <p:cNvPr id="258" name="Abb. 21.37"/>
          <p:cNvSpPr txBox="1"/>
          <p:nvPr/>
        </p:nvSpPr>
        <p:spPr>
          <a:xfrm>
            <a:off x="568390" y="7244381"/>
            <a:ext cx="131980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21.37</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2" name="Image Gallery"/>
          <p:cNvGrpSpPr/>
          <p:nvPr/>
        </p:nvGrpSpPr>
        <p:grpSpPr>
          <a:xfrm>
            <a:off x="568390" y="1860117"/>
            <a:ext cx="11266836" cy="7840698"/>
            <a:chOff x="0" y="237518"/>
            <a:chExt cx="11266834" cy="7840696"/>
          </a:xfrm>
        </p:grpSpPr>
        <p:pic>
          <p:nvPicPr>
            <p:cNvPr id="260" name="Abb_21_38.png" descr="Abb_21_38.png"/>
            <p:cNvPicPr>
              <a:picLocks noChangeAspect="1"/>
            </p:cNvPicPr>
            <p:nvPr/>
          </p:nvPicPr>
          <p:blipFill>
            <a:blip r:embed="rId2">
              <a:extLst/>
            </a:blip>
            <a:srcRect l="0" t="0" r="0" b="0"/>
            <a:stretch>
              <a:fillRect/>
            </a:stretch>
          </p:blipFill>
          <p:spPr>
            <a:xfrm>
              <a:off x="0" y="237518"/>
              <a:ext cx="11266835" cy="4443167"/>
            </a:xfrm>
            <a:prstGeom prst="rect">
              <a:avLst/>
            </a:prstGeom>
            <a:ln w="12700" cap="flat">
              <a:noFill/>
              <a:miter lim="400000"/>
            </a:ln>
            <a:effectLst/>
          </p:spPr>
        </p:pic>
        <p:sp>
          <p:nvSpPr>
            <p:cNvPr id="26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63" name="a Verteilung der weltweiten Kohlenreserven von insgesamt 930 Mrd. Tonnen;…"/>
          <p:cNvSpPr txBox="1"/>
          <p:nvPr/>
        </p:nvSpPr>
        <p:spPr>
          <a:xfrm>
            <a:off x="568390" y="8577881"/>
            <a:ext cx="12157035"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a Verteilung der weltweiten Kohlenreserven von insgesamt 930 Mrd. Tonnen;</a:t>
            </a:r>
          </a:p>
          <a:p>
            <a:pPr/>
            <a:r>
              <a:t>b Verteilung der weltweiten Kohlenförderung von insgesamt 6783 Mio. Tonnen (US Energy Information Agency in Craig et al. 2011)</a:t>
            </a:r>
          </a:p>
        </p:txBody>
      </p:sp>
      <p:sp>
        <p:nvSpPr>
          <p:cNvPr id="264" name="Abb. 21.38"/>
          <p:cNvSpPr txBox="1"/>
          <p:nvPr/>
        </p:nvSpPr>
        <p:spPr>
          <a:xfrm>
            <a:off x="568390" y="8209581"/>
            <a:ext cx="134492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21.38</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2" name="Image Gallery"/>
          <p:cNvGrpSpPr/>
          <p:nvPr/>
        </p:nvGrpSpPr>
        <p:grpSpPr>
          <a:xfrm>
            <a:off x="568390" y="1622599"/>
            <a:ext cx="11266836" cy="8078216"/>
            <a:chOff x="0" y="0"/>
            <a:chExt cx="11266834" cy="8078214"/>
          </a:xfrm>
        </p:grpSpPr>
        <p:pic>
          <p:nvPicPr>
            <p:cNvPr id="50" name="Abb_21_03.png" descr="Abb_21_03.png"/>
            <p:cNvPicPr>
              <a:picLocks noChangeAspect="1"/>
            </p:cNvPicPr>
            <p:nvPr/>
          </p:nvPicPr>
          <p:blipFill>
            <a:blip r:embed="rId2">
              <a:extLst/>
            </a:blip>
            <a:srcRect l="0" t="0" r="0" b="0"/>
            <a:stretch>
              <a:fillRect/>
            </a:stretch>
          </p:blipFill>
          <p:spPr>
            <a:xfrm>
              <a:off x="0" y="0"/>
              <a:ext cx="11266835" cy="5190899"/>
            </a:xfrm>
            <a:prstGeom prst="rect">
              <a:avLst/>
            </a:prstGeom>
            <a:ln w="12700" cap="flat">
              <a:noFill/>
              <a:miter lim="400000"/>
            </a:ln>
            <a:effectLst/>
          </p:spPr>
        </p:pic>
        <p:sp>
          <p:nvSpPr>
            <p:cNvPr id="5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53" name="Rock-Eval-Pyrolyse ermöglicht es, das Ölpotenzial eines Materials abzuschätzen, indem eine Probe durch Erhitzen auf einen Entwicklungsweg gebracht wird. Tmax ist die Temperatur, bei der während der Pyrolyse ein Maximum an Kohlenwasserstoffen abgegeben wi"/>
          <p:cNvSpPr txBox="1"/>
          <p:nvPr/>
        </p:nvSpPr>
        <p:spPr>
          <a:xfrm>
            <a:off x="568390" y="8336581"/>
            <a:ext cx="12157035"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Rock-Eval-Pyrolyse ermöglicht es, das Ölpotenzial eines Materials abzuschätzen, indem eine Probe durch Erhitzen auf einen Entwicklungsweg gebracht wird. Tmax ist die Temperatur, bei der während der Pyrolyse ein Maximum an Kohlenwasserstoffen abgegeben wird. Dieser Wert ist ein Maß für die thermische Reife der organischen Substanz</a:t>
            </a:r>
          </a:p>
        </p:txBody>
      </p:sp>
      <p:sp>
        <p:nvSpPr>
          <p:cNvPr id="54" name="Abb. 21.2"/>
          <p:cNvSpPr txBox="1"/>
          <p:nvPr/>
        </p:nvSpPr>
        <p:spPr>
          <a:xfrm>
            <a:off x="568390" y="7968281"/>
            <a:ext cx="119077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21.2</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8" name="Image Gallery"/>
          <p:cNvGrpSpPr/>
          <p:nvPr/>
        </p:nvGrpSpPr>
        <p:grpSpPr>
          <a:xfrm>
            <a:off x="568390" y="1622599"/>
            <a:ext cx="11266836" cy="8078216"/>
            <a:chOff x="0" y="0"/>
            <a:chExt cx="11266834" cy="8078214"/>
          </a:xfrm>
        </p:grpSpPr>
        <p:pic>
          <p:nvPicPr>
            <p:cNvPr id="266" name="Abb_21_39.png" descr="Abb_21_39.png"/>
            <p:cNvPicPr>
              <a:picLocks noChangeAspect="1"/>
            </p:cNvPicPr>
            <p:nvPr/>
          </p:nvPicPr>
          <p:blipFill>
            <a:blip r:embed="rId2">
              <a:extLst/>
            </a:blip>
            <a:srcRect l="0" t="0" r="0" b="0"/>
            <a:stretch>
              <a:fillRect/>
            </a:stretch>
          </p:blipFill>
          <p:spPr>
            <a:xfrm>
              <a:off x="0" y="0"/>
              <a:ext cx="11266835" cy="6362593"/>
            </a:xfrm>
            <a:prstGeom prst="rect">
              <a:avLst/>
            </a:prstGeom>
            <a:ln w="12700" cap="flat">
              <a:noFill/>
              <a:miter lim="400000"/>
            </a:ln>
            <a:effectLst/>
          </p:spPr>
        </p:pic>
        <p:sp>
          <p:nvSpPr>
            <p:cNvPr id="26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69" name="Lage der wichtigsten Gasschiefervorkommen der USA (nach CRS Report for Congress 2009)"/>
          <p:cNvSpPr txBox="1"/>
          <p:nvPr/>
        </p:nvSpPr>
        <p:spPr>
          <a:xfrm>
            <a:off x="568390" y="8819181"/>
            <a:ext cx="12157035"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Lage der wichtigsten Gasschiefervorkommen der USA (nach CRS Report for Congress 2009)</a:t>
            </a:r>
          </a:p>
        </p:txBody>
      </p:sp>
      <p:sp>
        <p:nvSpPr>
          <p:cNvPr id="270" name="Abb. 21.39"/>
          <p:cNvSpPr txBox="1"/>
          <p:nvPr/>
        </p:nvSpPr>
        <p:spPr>
          <a:xfrm>
            <a:off x="568390" y="8450881"/>
            <a:ext cx="133845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21.39</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4" name="Image Gallery"/>
          <p:cNvGrpSpPr/>
          <p:nvPr/>
        </p:nvGrpSpPr>
        <p:grpSpPr>
          <a:xfrm>
            <a:off x="568390" y="1622599"/>
            <a:ext cx="11266836" cy="8078216"/>
            <a:chOff x="0" y="0"/>
            <a:chExt cx="11266834" cy="8078214"/>
          </a:xfrm>
        </p:grpSpPr>
        <p:pic>
          <p:nvPicPr>
            <p:cNvPr id="272" name="Abb_21_40.png" descr="Abb_21_40.png"/>
            <p:cNvPicPr>
              <a:picLocks noChangeAspect="1"/>
            </p:cNvPicPr>
            <p:nvPr/>
          </p:nvPicPr>
          <p:blipFill>
            <a:blip r:embed="rId2">
              <a:extLst/>
            </a:blip>
            <a:srcRect l="0" t="0" r="0" b="0"/>
            <a:stretch>
              <a:fillRect/>
            </a:stretch>
          </p:blipFill>
          <p:spPr>
            <a:xfrm>
              <a:off x="0" y="0"/>
              <a:ext cx="6212703" cy="7539483"/>
            </a:xfrm>
            <a:prstGeom prst="rect">
              <a:avLst/>
            </a:prstGeom>
            <a:ln w="12700" cap="flat">
              <a:noFill/>
              <a:miter lim="400000"/>
            </a:ln>
            <a:effectLst/>
          </p:spPr>
        </p:pic>
        <p:sp>
          <p:nvSpPr>
            <p:cNvPr id="27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75" name="Nord–Süd-Profil des Fort-Worth-Beckens und Stratigraphie des Ölsystems. Die im Norden von Texas gelegene Region enthält ein konventionelles Ölsystem und unkonventionelle Kohlenwasserstoffe (Barnett-Gasschiefer) (nach Pollastro 2003; Pollastro et al. 2007"/>
          <p:cNvSpPr txBox="1"/>
          <p:nvPr/>
        </p:nvSpPr>
        <p:spPr>
          <a:xfrm>
            <a:off x="7139041" y="7853981"/>
            <a:ext cx="5586384"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Nord–Süd-Profil des Fort-Worth-Beckens und Stratigraphie des Ölsystems. Die im Norden von Texas gelegene Region enthält ein konventionelles Ölsystem und unkonventionelle Kohlenwasserstoffe (Barnett-Gasschiefer) (nach Pollastro 2003; Pollastro et al. 2007)</a:t>
            </a:r>
          </a:p>
        </p:txBody>
      </p:sp>
      <p:sp>
        <p:nvSpPr>
          <p:cNvPr id="276" name="Abb. 21.40"/>
          <p:cNvSpPr txBox="1"/>
          <p:nvPr/>
        </p:nvSpPr>
        <p:spPr>
          <a:xfrm>
            <a:off x="7139041" y="7485681"/>
            <a:ext cx="135630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21.40</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8" name="Image Gallery"/>
          <p:cNvGrpSpPr/>
          <p:nvPr/>
        </p:nvGrpSpPr>
        <p:grpSpPr>
          <a:xfrm>
            <a:off x="568390" y="1622599"/>
            <a:ext cx="11266836" cy="8078216"/>
            <a:chOff x="0" y="0"/>
            <a:chExt cx="11266834" cy="8078214"/>
          </a:xfrm>
        </p:grpSpPr>
        <p:pic>
          <p:nvPicPr>
            <p:cNvPr id="56" name="Abb_21_04.png" descr="Abb_21_04.png"/>
            <p:cNvPicPr>
              <a:picLocks noChangeAspect="1"/>
            </p:cNvPicPr>
            <p:nvPr/>
          </p:nvPicPr>
          <p:blipFill>
            <a:blip r:embed="rId2">
              <a:extLst/>
            </a:blip>
            <a:srcRect l="0" t="0" r="0" b="0"/>
            <a:stretch>
              <a:fillRect/>
            </a:stretch>
          </p:blipFill>
          <p:spPr>
            <a:xfrm>
              <a:off x="0" y="0"/>
              <a:ext cx="6851505" cy="7539483"/>
            </a:xfrm>
            <a:prstGeom prst="rect">
              <a:avLst/>
            </a:prstGeom>
            <a:ln w="12700" cap="flat">
              <a:noFill/>
              <a:miter lim="400000"/>
            </a:ln>
            <a:effectLst/>
          </p:spPr>
        </p:pic>
        <p:sp>
          <p:nvSpPr>
            <p:cNvPr id="5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59" name="Die wichtigsten Kohlenstoffreservoirs der Erde. Der auf den Menschen zurückgehende Kohlenstofffluss ist nicht gezeigt. siehe auch Abb. 12.26 und 13.8. Nach Siegenthaler und Sarmiento 1993; Berner und Berner 1996; Kump et al. 1999"/>
          <p:cNvSpPr txBox="1"/>
          <p:nvPr/>
        </p:nvSpPr>
        <p:spPr>
          <a:xfrm>
            <a:off x="8395269" y="7612681"/>
            <a:ext cx="4330156"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wichtigsten Kohlenstoffreservoirs der Erde. Der auf den Menschen zurückgehende Kohlenstofffluss ist nicht gezeigt. siehe auch Abb. 12.26 und 13.8. Nach Siegenthaler und Sarmiento 1993; Berner und Berner 1996; Kump et al. 1999</a:t>
            </a:r>
          </a:p>
        </p:txBody>
      </p:sp>
      <p:sp>
        <p:nvSpPr>
          <p:cNvPr id="60" name="Abb. 21.4"/>
          <p:cNvSpPr txBox="1"/>
          <p:nvPr/>
        </p:nvSpPr>
        <p:spPr>
          <a:xfrm>
            <a:off x="8395269" y="7244381"/>
            <a:ext cx="119602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21.4</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4" name="Image Gallery"/>
          <p:cNvGrpSpPr/>
          <p:nvPr/>
        </p:nvGrpSpPr>
        <p:grpSpPr>
          <a:xfrm>
            <a:off x="568390" y="2643524"/>
            <a:ext cx="11266836" cy="7057291"/>
            <a:chOff x="0" y="1020924"/>
            <a:chExt cx="11266834" cy="7057289"/>
          </a:xfrm>
        </p:grpSpPr>
        <p:pic>
          <p:nvPicPr>
            <p:cNvPr id="62" name="Abb_21_05.png" descr="Abb_21_05.png"/>
            <p:cNvPicPr>
              <a:picLocks noChangeAspect="1"/>
            </p:cNvPicPr>
            <p:nvPr/>
          </p:nvPicPr>
          <p:blipFill>
            <a:blip r:embed="rId2">
              <a:extLst/>
            </a:blip>
            <a:srcRect l="0" t="0" r="0" b="0"/>
            <a:stretch>
              <a:fillRect/>
            </a:stretch>
          </p:blipFill>
          <p:spPr>
            <a:xfrm>
              <a:off x="0" y="1020924"/>
              <a:ext cx="11266835" cy="3628194"/>
            </a:xfrm>
            <a:prstGeom prst="rect">
              <a:avLst/>
            </a:prstGeom>
            <a:ln w="12700" cap="flat">
              <a:noFill/>
              <a:miter lim="400000"/>
            </a:ln>
            <a:effectLst/>
          </p:spPr>
        </p:pic>
        <p:sp>
          <p:nvSpPr>
            <p:cNvPr id="6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65" name="Wasserschichtung am Kontinentalrand (nach Biju-Duval 1999)"/>
          <p:cNvSpPr txBox="1"/>
          <p:nvPr/>
        </p:nvSpPr>
        <p:spPr>
          <a:xfrm>
            <a:off x="568390" y="8819181"/>
            <a:ext cx="12157035"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Wasserschichtung am Kontinentalrand (nach Biju-Duval 1999)</a:t>
            </a:r>
          </a:p>
        </p:txBody>
      </p:sp>
      <p:sp>
        <p:nvSpPr>
          <p:cNvPr id="66" name="Abb. 21.5"/>
          <p:cNvSpPr txBox="1"/>
          <p:nvPr/>
        </p:nvSpPr>
        <p:spPr>
          <a:xfrm>
            <a:off x="568390" y="8450881"/>
            <a:ext cx="118452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21.5</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0" name="Image Gallery"/>
          <p:cNvGrpSpPr/>
          <p:nvPr/>
        </p:nvGrpSpPr>
        <p:grpSpPr>
          <a:xfrm>
            <a:off x="568390" y="2854359"/>
            <a:ext cx="11266836" cy="6846456"/>
            <a:chOff x="0" y="1231759"/>
            <a:chExt cx="11266834" cy="6846454"/>
          </a:xfrm>
        </p:grpSpPr>
        <p:pic>
          <p:nvPicPr>
            <p:cNvPr id="68" name="Abb_21_06.png" descr="Abb_21_06.png"/>
            <p:cNvPicPr>
              <a:picLocks noChangeAspect="1"/>
            </p:cNvPicPr>
            <p:nvPr/>
          </p:nvPicPr>
          <p:blipFill>
            <a:blip r:embed="rId2">
              <a:extLst/>
            </a:blip>
            <a:srcRect l="0" t="0" r="0" b="0"/>
            <a:stretch>
              <a:fillRect/>
            </a:stretch>
          </p:blipFill>
          <p:spPr>
            <a:xfrm>
              <a:off x="0" y="1231759"/>
              <a:ext cx="11266835" cy="3003324"/>
            </a:xfrm>
            <a:prstGeom prst="rect">
              <a:avLst/>
            </a:prstGeom>
            <a:ln w="12700" cap="flat">
              <a:noFill/>
              <a:miter lim="400000"/>
            </a:ln>
            <a:effectLst/>
          </p:spPr>
        </p:pic>
        <p:sp>
          <p:nvSpPr>
            <p:cNvPr id="6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71" name="Organisches Material mariner Herkunft ist am weitesten verbreitet. Die Abbildung zeigt die Bedingungen, die für Ablagerung und Erhaltung organischen Materials am besten geeignet sind (nach Tissot et al. 1979)"/>
          <p:cNvSpPr txBox="1"/>
          <p:nvPr/>
        </p:nvSpPr>
        <p:spPr>
          <a:xfrm>
            <a:off x="568390" y="8577881"/>
            <a:ext cx="12157035"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Organisches Material mariner Herkunft ist am weitesten verbreitet. Die Abbildung zeigt die Bedingungen, die für Ablagerung und Erhaltung organischen Materials am besten geeignet sind (nach Tissot et al. 1979)</a:t>
            </a:r>
          </a:p>
        </p:txBody>
      </p:sp>
      <p:sp>
        <p:nvSpPr>
          <p:cNvPr id="72" name="Abb. 21.6"/>
          <p:cNvSpPr txBox="1"/>
          <p:nvPr/>
        </p:nvSpPr>
        <p:spPr>
          <a:xfrm>
            <a:off x="568390" y="8209581"/>
            <a:ext cx="119568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21.6</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6" name="Image Gallery"/>
          <p:cNvGrpSpPr/>
          <p:nvPr/>
        </p:nvGrpSpPr>
        <p:grpSpPr>
          <a:xfrm>
            <a:off x="568390" y="1622599"/>
            <a:ext cx="11266836" cy="8078216"/>
            <a:chOff x="0" y="0"/>
            <a:chExt cx="11266834" cy="8078214"/>
          </a:xfrm>
        </p:grpSpPr>
        <p:pic>
          <p:nvPicPr>
            <p:cNvPr id="74" name="Abb_21_07.png" descr="Abb_21_07.png"/>
            <p:cNvPicPr>
              <a:picLocks noChangeAspect="1"/>
            </p:cNvPicPr>
            <p:nvPr/>
          </p:nvPicPr>
          <p:blipFill>
            <a:blip r:embed="rId2">
              <a:extLst/>
            </a:blip>
            <a:srcRect l="0" t="0" r="0" b="0"/>
            <a:stretch>
              <a:fillRect/>
            </a:stretch>
          </p:blipFill>
          <p:spPr>
            <a:xfrm>
              <a:off x="0" y="0"/>
              <a:ext cx="6764286" cy="7539483"/>
            </a:xfrm>
            <a:prstGeom prst="rect">
              <a:avLst/>
            </a:prstGeom>
            <a:ln w="12700" cap="flat">
              <a:noFill/>
              <a:miter lim="400000"/>
            </a:ln>
            <a:effectLst/>
          </p:spPr>
        </p:pic>
        <p:sp>
          <p:nvSpPr>
            <p:cNvPr id="7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77" name="Modell zur Entstehung von Muttergesteinen bei Transgression. Muttergestein mit einem hohen Gehalt an organischem Material bildet sich in der distalen Fazies im Becken eines Epikontinentalmeeres, sowohl bei Transgression als auch bei Regression. Während d"/>
          <p:cNvSpPr txBox="1"/>
          <p:nvPr/>
        </p:nvSpPr>
        <p:spPr>
          <a:xfrm>
            <a:off x="8395269" y="6647481"/>
            <a:ext cx="4330156" cy="251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Modell zur Entstehung von Muttergesteinen bei Transgression. Muttergestein mit einem hohen Gehalt an organischem Material bildet sich in der distalen Fazies im Becken eines Epikontinentalmeeres, sowohl bei Transgression als auch bei Regression. Während der Transgression dehnt sich jedoch die an organischer Substanz reiche Fazies auf einen großen Teil des Kontinents aus (nach Emery und Myers 1996)</a:t>
            </a:r>
          </a:p>
        </p:txBody>
      </p:sp>
      <p:sp>
        <p:nvSpPr>
          <p:cNvPr id="78" name="Abb. 21.7"/>
          <p:cNvSpPr txBox="1"/>
          <p:nvPr/>
        </p:nvSpPr>
        <p:spPr>
          <a:xfrm>
            <a:off x="8395269" y="6279181"/>
            <a:ext cx="117704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21.7</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2" name="Image Gallery"/>
          <p:cNvGrpSpPr/>
          <p:nvPr/>
        </p:nvGrpSpPr>
        <p:grpSpPr>
          <a:xfrm>
            <a:off x="568390" y="1622599"/>
            <a:ext cx="10082195" cy="7285483"/>
            <a:chOff x="0" y="0"/>
            <a:chExt cx="10082193" cy="7285482"/>
          </a:xfrm>
        </p:grpSpPr>
        <p:pic>
          <p:nvPicPr>
            <p:cNvPr id="80" name="Abb_21_08.png" descr="Abb_21_08.png"/>
            <p:cNvPicPr>
              <a:picLocks noChangeAspect="1"/>
            </p:cNvPicPr>
            <p:nvPr/>
          </p:nvPicPr>
          <p:blipFill>
            <a:blip r:embed="rId2">
              <a:extLst/>
            </a:blip>
            <a:srcRect l="0" t="0" r="0" b="0"/>
            <a:stretch>
              <a:fillRect/>
            </a:stretch>
          </p:blipFill>
          <p:spPr>
            <a:xfrm>
              <a:off x="0" y="0"/>
              <a:ext cx="9950169" cy="6746751"/>
            </a:xfrm>
            <a:prstGeom prst="rect">
              <a:avLst/>
            </a:prstGeom>
            <a:ln w="12700" cap="flat">
              <a:noFill/>
              <a:miter lim="400000"/>
            </a:ln>
            <a:effectLst/>
          </p:spPr>
        </p:pic>
        <p:sp>
          <p:nvSpPr>
            <p:cNvPr id="81" name="Type to enter a caption."/>
            <p:cNvSpPr/>
            <p:nvPr/>
          </p:nvSpPr>
          <p:spPr>
            <a:xfrm>
              <a:off x="0" y="6822950"/>
              <a:ext cx="10082194"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83" name="Umwandlung organischer Materie im Sedimentprofil (nach Tissot und Welte 1978; Durand 1987)"/>
          <p:cNvSpPr txBox="1"/>
          <p:nvPr/>
        </p:nvSpPr>
        <p:spPr>
          <a:xfrm>
            <a:off x="568390" y="8819181"/>
            <a:ext cx="12157035"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Umwandlung organischer Materie im Sedimentprofil (nach Tissot und Welte 1978; Durand 1987)</a:t>
            </a:r>
          </a:p>
        </p:txBody>
      </p:sp>
      <p:sp>
        <p:nvSpPr>
          <p:cNvPr id="84" name="Abb. 21.8"/>
          <p:cNvSpPr txBox="1"/>
          <p:nvPr/>
        </p:nvSpPr>
        <p:spPr>
          <a:xfrm>
            <a:off x="568390" y="8450881"/>
            <a:ext cx="120216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21.8</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lack">
  <a:themeElements>
    <a:clrScheme name="Black">
      <a:dk1>
        <a:srgbClr val="905B9B"/>
      </a:dk1>
      <a:lt1>
        <a:srgbClr val="4E9B40"/>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Georgia"/>
        <a:ea typeface="Georgia"/>
        <a:cs typeface="Georgia"/>
      </a:majorFont>
      <a:minorFont>
        <a:latin typeface="Georgia"/>
        <a:ea typeface="Georgia"/>
        <a:cs typeface="Georgi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Georgia"/>
        <a:ea typeface="Georgia"/>
        <a:cs typeface="Georgia"/>
      </a:majorFont>
      <a:minorFont>
        <a:latin typeface="Georgia"/>
        <a:ea typeface="Georgia"/>
        <a:cs typeface="Georgi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