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1pPr>
    <a:lvl2pPr marL="0" marR="0" indent="228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2pPr>
    <a:lvl3pPr marL="0" marR="0" indent="457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3pPr>
    <a:lvl4pPr marL="0" marR="0" indent="685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4pPr>
    <a:lvl5pPr marL="0" marR="0" indent="9144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5pPr>
    <a:lvl6pPr marL="0" marR="0" indent="11430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6pPr>
    <a:lvl7pPr marL="0" marR="0" indent="1371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7pPr>
    <a:lvl8pPr marL="0" marR="0" indent="1600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8pPr>
    <a:lvl9pPr marL="0" marR="0" indent="1828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Master Title">
    <p:spTree>
      <p:nvGrpSpPr>
        <p:cNvPr id="1" name=""/>
        <p:cNvGrpSpPr/>
        <p:nvPr/>
      </p:nvGrpSpPr>
      <p:grpSpPr>
        <a:xfrm>
          <a:off x="0" y="0"/>
          <a:ext cx="0" cy="0"/>
          <a:chOff x="0" y="0"/>
          <a:chExt cx="0" cy="0"/>
        </a:xfrm>
      </p:grpSpPr>
      <p:pic>
        <p:nvPicPr>
          <p:cNvPr id="16" name="Geowissenschaften_Deckblatt.tif" descr="Geowissenschaften_Deckblatt.tif"/>
          <p:cNvPicPr>
            <a:picLocks noChangeAspect="1"/>
          </p:cNvPicPr>
          <p:nvPr/>
        </p:nvPicPr>
        <p:blipFill>
          <a:blip r:embed="rId2">
            <a:extLst/>
          </a:blip>
          <a:srcRect l="0" t="0" r="0" b="0"/>
          <a:stretch>
            <a:fillRect/>
          </a:stretch>
        </p:blipFill>
        <p:spPr>
          <a:xfrm>
            <a:off x="0" y="0"/>
            <a:ext cx="7339563" cy="9753542"/>
          </a:xfrm>
          <a:prstGeom prst="rect">
            <a:avLst/>
          </a:prstGeom>
          <a:ln w="12700">
            <a:miter lim="400000"/>
          </a:ln>
        </p:spPr>
      </p:pic>
      <p:sp>
        <p:nvSpPr>
          <p:cNvPr id="17" name="Title Text"/>
          <p:cNvSpPr txBox="1"/>
          <p:nvPr>
            <p:ph type="title"/>
          </p:nvPr>
        </p:nvSpPr>
        <p:spPr>
          <a:xfrm>
            <a:off x="8090080" y="635000"/>
            <a:ext cx="4685565" cy="1769190"/>
          </a:xfrm>
          <a:prstGeom prst="rect">
            <a:avLst/>
          </a:prstGeom>
        </p:spPr>
        <p:txBody>
          <a:bodyPr lIns="50800" tIns="50800" rIns="50800" bIns="50800" anchor="t"/>
          <a:lstStyle>
            <a:lvl1pPr>
              <a:defRPr b="1" sz="4800">
                <a:solidFill>
                  <a:srgbClr val="E21F26"/>
                </a:solidFill>
                <a:uFill>
                  <a:solidFill>
                    <a:srgbClr val="922E32"/>
                  </a:solidFill>
                </a:uFill>
              </a:defRPr>
            </a:lvl1pPr>
          </a:lstStyle>
          <a:p>
            <a:pPr/>
            <a:r>
              <a:t>Title Text</a:t>
            </a:r>
          </a:p>
        </p:txBody>
      </p:sp>
      <p:sp>
        <p:nvSpPr>
          <p:cNvPr id="18" name="Body Level One…"/>
          <p:cNvSpPr txBox="1"/>
          <p:nvPr>
            <p:ph type="body" sz="quarter" idx="1"/>
          </p:nvPr>
        </p:nvSpPr>
        <p:spPr>
          <a:xfrm>
            <a:off x="8090080" y="3561079"/>
            <a:ext cx="4685565" cy="3051226"/>
          </a:xfrm>
          <a:prstGeom prst="rect">
            <a:avLst/>
          </a:prstGeom>
        </p:spPr>
        <p:txBody>
          <a:bodyPr anchor="b"/>
          <a:lstStyle>
            <a:lvl1pPr marL="0" marR="0" indent="0" algn="ctr">
              <a:spcBef>
                <a:spcPts val="0"/>
              </a:spcBef>
              <a:defRPr i="1" sz="3800">
                <a:uFill>
                  <a:solidFill>
                    <a:srgbClr val="EB8B2D"/>
                  </a:solidFill>
                </a:uFill>
              </a:defRPr>
            </a:lvl1pPr>
            <a:lvl2pPr marL="0" marR="0" indent="0" algn="ctr">
              <a:spcBef>
                <a:spcPts val="0"/>
              </a:spcBef>
              <a:defRPr i="1" sz="3800">
                <a:solidFill>
                  <a:srgbClr val="E21F26"/>
                </a:solidFill>
              </a:defRPr>
            </a:lvl2pPr>
            <a:lvl3pPr marL="0" marR="0" indent="0" algn="ctr">
              <a:spcBef>
                <a:spcPts val="0"/>
              </a:spcBef>
              <a:defRPr i="1" sz="3800">
                <a:solidFill>
                  <a:srgbClr val="E21F26"/>
                </a:solidFill>
                <a:uFill>
                  <a:solidFill>
                    <a:srgbClr val="EB8B2D"/>
                  </a:solidFill>
                </a:uFill>
              </a:defRPr>
            </a:lvl3pPr>
            <a:lvl4pPr marL="0" marR="0" indent="0" algn="ctr">
              <a:spcBef>
                <a:spcPts val="0"/>
              </a:spcBef>
              <a:defRPr i="1" sz="3800">
                <a:solidFill>
                  <a:srgbClr val="E21F26"/>
                </a:solidFill>
                <a:uFill>
                  <a:solidFill>
                    <a:srgbClr val="EB8B2D"/>
                  </a:solidFill>
                </a:uFill>
              </a:defRPr>
            </a:lvl4pPr>
            <a:lvl5pPr marL="0" marR="0" indent="0" algn="ctr">
              <a:spcBef>
                <a:spcPts val="0"/>
              </a:spcBef>
              <a:defRPr i="1" sz="3800">
                <a:solidFill>
                  <a:srgbClr val="E21F26"/>
                </a:solidFill>
                <a:uFill>
                  <a:solidFill>
                    <a:srgbClr val="EB8B2D"/>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o tex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eowissenschaften_Deckblatt.tif" descr="Geowissenschaften_Deckblatt.tif"/>
          <p:cNvPicPr>
            <a:picLocks noChangeAspect="1"/>
          </p:cNvPicPr>
          <p:nvPr/>
        </p:nvPicPr>
        <p:blipFill>
          <a:blip r:embed="rId2">
            <a:extLst/>
          </a:blip>
          <a:srcRect l="0" t="0" r="0" b="85391"/>
          <a:stretch>
            <a:fillRect/>
          </a:stretch>
        </p:blipFill>
        <p:spPr>
          <a:xfrm>
            <a:off x="0" y="0"/>
            <a:ext cx="7339563" cy="1424892"/>
          </a:xfrm>
          <a:prstGeom prst="rect">
            <a:avLst/>
          </a:prstGeom>
          <a:ln w="12700">
            <a:miter lim="400000"/>
          </a:ln>
        </p:spPr>
      </p:pic>
      <p:sp>
        <p:nvSpPr>
          <p:cNvPr id="3" name="Geowissenschaften, Die Dynamik des Systems Erde"/>
          <p:cNvSpPr txBox="1"/>
          <p:nvPr/>
        </p:nvSpPr>
        <p:spPr>
          <a:xfrm>
            <a:off x="7728761" y="175850"/>
            <a:ext cx="509826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638951">
              <a:spcBef>
                <a:spcPts val="1400"/>
              </a:spcBef>
              <a:buClr>
                <a:srgbClr val="000000"/>
              </a:buClr>
              <a:buFont typeface="Georgia"/>
              <a:tabLst>
                <a:tab pos="1295400" algn="l"/>
                <a:tab pos="2603500" algn="l"/>
                <a:tab pos="3898900" algn="l"/>
                <a:tab pos="5207000" algn="l"/>
                <a:tab pos="6502400" algn="l"/>
                <a:tab pos="7797800" algn="l"/>
                <a:tab pos="9105900" algn="l"/>
                <a:tab pos="10401300" algn="l"/>
                <a:tab pos="11709400" algn="l"/>
                <a:tab pos="13004800" algn="l"/>
                <a:tab pos="14300200" algn="l"/>
                <a:tab pos="14681200" algn="l"/>
              </a:tabLst>
              <a:defRPr>
                <a:solidFill>
                  <a:srgbClr val="1C3B63"/>
                </a:solidFill>
                <a:uFill>
                  <a:solidFill>
                    <a:srgbClr val="B01A3B"/>
                  </a:solidFill>
                </a:uFill>
              </a:defRPr>
            </a:lvl1pPr>
          </a:lstStyle>
          <a:p>
            <a:pPr/>
            <a:r>
              <a:t>Geowissenschaften, Die Dynamik des Systems Erde</a:t>
            </a:r>
          </a:p>
        </p:txBody>
      </p:sp>
      <p:sp>
        <p:nvSpPr>
          <p:cNvPr id="4" name="© R. Bousquet"/>
          <p:cNvSpPr txBox="1"/>
          <p:nvPr/>
        </p:nvSpPr>
        <p:spPr>
          <a:xfrm>
            <a:off x="-1" y="9359900"/>
            <a:ext cx="1708007"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638951">
              <a:spcBef>
                <a:spcPts val="1400"/>
              </a:spcBef>
              <a:buClr>
                <a:srgbClr val="004479"/>
              </a:buClr>
              <a:buFont typeface="Georgia"/>
              <a:defRPr sz="1200">
                <a:solidFill>
                  <a:srgbClr val="1E3D64"/>
                </a:solidFill>
                <a:uFill>
                  <a:solidFill>
                    <a:srgbClr val="FFFFFE"/>
                  </a:solidFill>
                </a:uFill>
              </a:defRPr>
            </a:lvl1pPr>
          </a:lstStyle>
          <a:p>
            <a:pPr/>
            <a:r>
              <a:t>© R. Bousquet</a:t>
            </a:r>
          </a:p>
        </p:txBody>
      </p:sp>
      <p:pic>
        <p:nvPicPr>
          <p:cNvPr id="5" name="Image" descr="Image"/>
          <p:cNvPicPr>
            <a:picLocks noChangeAspect="1"/>
          </p:cNvPicPr>
          <p:nvPr/>
        </p:nvPicPr>
        <p:blipFill>
          <a:blip r:embed="rId3">
            <a:extLst/>
          </a:blip>
          <a:stretch>
            <a:fillRect/>
          </a:stretch>
        </p:blipFill>
        <p:spPr>
          <a:xfrm>
            <a:off x="10277892" y="9283395"/>
            <a:ext cx="2447533" cy="368606"/>
          </a:xfrm>
          <a:prstGeom prst="rect">
            <a:avLst/>
          </a:prstGeom>
          <a:ln w="12700">
            <a:miter lim="400000"/>
          </a:ln>
        </p:spPr>
      </p:pic>
      <p:sp>
        <p:nvSpPr>
          <p:cNvPr id="6" name="Kapitel 6:…"/>
          <p:cNvSpPr txBox="1"/>
          <p:nvPr/>
        </p:nvSpPr>
        <p:spPr>
          <a:xfrm>
            <a:off x="7615517" y="635000"/>
            <a:ext cx="5109908" cy="7897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5751" marR="55751" defTabSz="638951">
              <a:buClr>
                <a:srgbClr val="004479"/>
              </a:buClr>
              <a:buFont typeface="Georgia"/>
              <a:defRPr b="1" sz="2100">
                <a:solidFill>
                  <a:srgbClr val="E21F26"/>
                </a:solidFill>
                <a:uFill>
                  <a:solidFill>
                    <a:srgbClr val="922E32"/>
                  </a:solidFill>
                </a:uFill>
              </a:defRPr>
            </a:pPr>
            <a:r>
              <a:t>Kapitel 6:</a:t>
            </a:r>
          </a:p>
          <a:p>
            <a:pPr marL="55751" marR="55751" defTabSz="638951">
              <a:buClr>
                <a:srgbClr val="004479"/>
              </a:buClr>
              <a:buFont typeface="Georgia"/>
              <a:defRPr b="1" sz="1800">
                <a:solidFill>
                  <a:srgbClr val="E21F26"/>
                </a:solidFill>
                <a:uFill>
                  <a:solidFill>
                    <a:srgbClr val="922E32"/>
                  </a:solidFill>
                </a:uFill>
              </a:defRPr>
            </a:pPr>
            <a:r>
              <a:rPr b="0"/>
              <a:t>Bedingungen für die Stabilität von Mineralen</a:t>
            </a:r>
          </a:p>
        </p:txBody>
      </p:sp>
      <p:sp>
        <p:nvSpPr>
          <p:cNvPr id="7" name="Title Text"/>
          <p:cNvSpPr txBox="1"/>
          <p:nvPr>
            <p:ph type="title"/>
          </p:nvPr>
        </p:nvSpPr>
        <p:spPr>
          <a:xfrm>
            <a:off x="269999" y="0"/>
            <a:ext cx="11520002" cy="72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8" name="Body Level One…"/>
          <p:cNvSpPr txBox="1"/>
          <p:nvPr>
            <p:ph type="body" idx="1"/>
          </p:nvPr>
        </p:nvSpPr>
        <p:spPr>
          <a:xfrm>
            <a:off x="269999" y="1460500"/>
            <a:ext cx="12458701" cy="693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1112391" indent="-399666">
              <a:spcBef>
                <a:spcPts val="1000"/>
              </a:spcBef>
              <a:defRPr sz="2800">
                <a:solidFill>
                  <a:srgbClr val="EB8B2D"/>
                </a:solidFill>
                <a:uFill>
                  <a:solidFill>
                    <a:srgbClr val="EB8B2D"/>
                  </a:solidFill>
                </a:uFill>
              </a:defRPr>
            </a:lvl2pPr>
            <a:lvl3pPr marL="1681351" indent="-318387">
              <a:spcBef>
                <a:spcPts val="900"/>
              </a:spcBef>
              <a:defRPr sz="2800">
                <a:solidFill>
                  <a:srgbClr val="B01A3B"/>
                </a:solidFill>
                <a:uFill>
                  <a:solidFill>
                    <a:srgbClr val="B01A3B"/>
                  </a:solidFill>
                </a:uFill>
              </a:defRPr>
            </a:lvl3pPr>
            <a:lvl4pPr marL="2331590" indent="-188337">
              <a:spcBef>
                <a:spcPts val="700"/>
              </a:spcBef>
              <a:defRPr sz="2400">
                <a:solidFill>
                  <a:srgbClr val="4E9B40"/>
                </a:solidFill>
                <a:uFill>
                  <a:solidFill>
                    <a:srgbClr val="4E9B40"/>
                  </a:solidFill>
                </a:uFill>
              </a:defRPr>
            </a:lvl4pPr>
            <a:lvl5pPr marL="2981831" indent="-58291">
              <a:spcBef>
                <a:spcPts val="7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0673644" y="8890000"/>
            <a:ext cx="326332" cy="342900"/>
          </a:xfrm>
          <a:prstGeom prst="rect">
            <a:avLst/>
          </a:prstGeom>
          <a:ln w="12700">
            <a:miter lim="400000"/>
          </a:ln>
        </p:spPr>
        <p:txBody>
          <a:bodyPr wrap="none" lIns="50800" tIns="50800" rIns="50800" bIns="50800">
            <a:spAutoFit/>
          </a:bodyPr>
          <a:lstStyle>
            <a:lvl1pPr defTabSz="825500">
              <a:spcBef>
                <a:spcPts val="1400"/>
              </a:spcBef>
              <a:defRPr>
                <a:uFill>
                  <a:solidFill>
                    <a:srgbClr val="000000"/>
                  </a:solidFill>
                </a:u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Lst>
  <p:transition xmlns:p14="http://schemas.microsoft.com/office/powerpoint/2010/main" spd="med" advClick="1"/>
  <p:txStyles>
    <p:titleStyle>
      <a:lvl1pPr marL="55751" marR="55751" indent="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1pPr>
      <a:lvl2pPr marL="55751" marR="55751" indent="228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2pPr>
      <a:lvl3pPr marL="55751" marR="55751" indent="4572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3pPr>
      <a:lvl4pPr marL="55751" marR="55751" indent="685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4pPr>
      <a:lvl5pPr marL="55751" marR="55751" indent="9144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5pPr>
      <a:lvl6pPr marL="55751" marR="55751" indent="11430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6pPr>
      <a:lvl7pPr marL="55751" marR="55751" indent="1371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7pPr>
      <a:lvl8pPr marL="55751" marR="55751" indent="1600199"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8pPr>
      <a:lvl9pPr marL="55751" marR="55751" indent="1828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9pPr>
    </p:titleStyle>
    <p:bodyStyle>
      <a:lvl1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1pPr>
      <a:lvl2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2pPr>
      <a:lvl3pPr marL="543431" marR="55751" indent="-480947"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3pPr>
      <a:lvl4pPr marL="543431" marR="55751" indent="-35089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4pPr>
      <a:lvl5pPr marL="543431" marR="55751" indent="-22085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5pPr>
      <a:lvl6pPr marL="543431" marR="55751" indent="156971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6pPr>
      <a:lvl7pPr marL="543431" marR="55751" indent="19126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7pPr>
      <a:lvl8pPr marL="543431" marR="55751" indent="22555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8pPr>
      <a:lvl9pPr marL="543431" marR="55751" indent="25984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9pPr>
    </p:bodyStyle>
    <p:otherStyle>
      <a:lvl1pPr marL="0" marR="0" indent="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1pPr>
      <a:lvl2pPr marL="0" marR="0" indent="228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2pPr>
      <a:lvl3pPr marL="0" marR="0" indent="457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3pPr>
      <a:lvl4pPr marL="0" marR="0" indent="685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4pPr>
      <a:lvl5pPr marL="0" marR="0" indent="9144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5pPr>
      <a:lvl6pPr marL="0" marR="0" indent="11430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6pPr>
      <a:lvl7pPr marL="0" marR="0" indent="1371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7pPr>
      <a:lvl8pPr marL="0" marR="0" indent="1600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8pPr>
      <a:lvl9pPr marL="0" marR="0" indent="1828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Die Entstehung des Planeten"/>
          <p:cNvSpPr txBox="1"/>
          <p:nvPr>
            <p:ph type="ctrTitle"/>
          </p:nvPr>
        </p:nvSpPr>
        <p:spPr>
          <a:xfrm>
            <a:off x="8090080" y="635000"/>
            <a:ext cx="4685565" cy="2270906"/>
          </a:xfrm>
          <a:prstGeom prst="rect">
            <a:avLst/>
          </a:prstGeom>
        </p:spPr>
        <p:txBody>
          <a:bodyPr/>
          <a:lstStyle/>
          <a:p>
            <a:pPr/>
            <a:r>
              <a:t>Die Entstehung des Planeten</a:t>
            </a:r>
          </a:p>
        </p:txBody>
      </p:sp>
      <p:sp>
        <p:nvSpPr>
          <p:cNvPr id="36" name="Kapitel 6…"/>
          <p:cNvSpPr txBox="1"/>
          <p:nvPr>
            <p:ph type="subTitle" sz="quarter" idx="1"/>
          </p:nvPr>
        </p:nvSpPr>
        <p:spPr>
          <a:prstGeom prst="rect">
            <a:avLst/>
          </a:prstGeom>
        </p:spPr>
        <p:txBody>
          <a:bodyPr/>
          <a:lstStyle/>
          <a:p>
            <a:pPr/>
            <a:r>
              <a:t>Kapitel 6</a:t>
            </a:r>
          </a:p>
          <a:p>
            <a:pPr lvl="1"/>
          </a:p>
          <a:p>
            <a:pPr lvl="1"/>
            <a:r>
              <a:t>Bedingungen</a:t>
            </a:r>
          </a:p>
          <a:p>
            <a:pPr lvl="1"/>
            <a:r>
              <a:t>für die Stabilität</a:t>
            </a:r>
          </a:p>
          <a:p>
            <a:pPr lvl="1"/>
            <a:r>
              <a:t>von Mineralen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8390" y="1622599"/>
            <a:ext cx="11266836" cy="8078216"/>
            <a:chOff x="0" y="0"/>
            <a:chExt cx="11266834" cy="8078214"/>
          </a:xfrm>
        </p:grpSpPr>
        <p:pic>
          <p:nvPicPr>
            <p:cNvPr id="86" name="Abb_6_09.png" descr="Abb_6_09.png"/>
            <p:cNvPicPr>
              <a:picLocks noChangeAspect="1"/>
            </p:cNvPicPr>
            <p:nvPr/>
          </p:nvPicPr>
          <p:blipFill>
            <a:blip r:embed="rId2">
              <a:extLst/>
            </a:blip>
            <a:srcRect l="0" t="0" r="0" b="0"/>
            <a:stretch>
              <a:fillRect/>
            </a:stretch>
          </p:blipFill>
          <p:spPr>
            <a:xfrm>
              <a:off x="0" y="0"/>
              <a:ext cx="5113195" cy="7539483"/>
            </a:xfrm>
            <a:prstGeom prst="rect">
              <a:avLst/>
            </a:prstGeom>
            <a:ln w="12700" cap="flat">
              <a:noFill/>
              <a:miter lim="400000"/>
            </a:ln>
            <a:effectLst/>
          </p:spPr>
        </p:pic>
        <p:sp>
          <p:nvSpPr>
            <p:cNvPr id="8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9" name="Abb. 6.9"/>
          <p:cNvSpPr txBox="1"/>
          <p:nvPr/>
        </p:nvSpPr>
        <p:spPr>
          <a:xfrm>
            <a:off x="7339409" y="6279181"/>
            <a:ext cx="114668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6.9</a:t>
            </a:r>
            <a:r>
              <a:t> </a:t>
            </a:r>
          </a:p>
        </p:txBody>
      </p:sp>
      <p:sp>
        <p:nvSpPr>
          <p:cNvPr id="90" name="Zweistoffsysteme mit einer vollständigen Mischkristallreihe.…"/>
          <p:cNvSpPr txBox="1"/>
          <p:nvPr/>
        </p:nvSpPr>
        <p:spPr>
          <a:xfrm>
            <a:off x="7339409" y="6647481"/>
            <a:ext cx="5386016"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Zweistoffsysteme mit einer vollständigen Mischkristallreihe.</a:t>
            </a:r>
          </a:p>
          <a:p>
            <a:pPr/>
            <a:r>
              <a:t>a T-X-Phasendiagramm für das System Forsterit-Fayalit (nach Bowen und Schairer 1932);</a:t>
            </a:r>
          </a:p>
          <a:p>
            <a:pPr/>
            <a:r>
              <a:t>b T-X-Phasendiagramm für das System Albit-Anorthit (nach Bowen 1913);</a:t>
            </a:r>
          </a:p>
          <a:p>
            <a:pPr/>
            <a:r>
              <a:t>c Schnitte durch das G-X-Diagramm für ein Zweiphasensystem mit lückenloser Mischkristallbildung;</a:t>
            </a:r>
          </a:p>
          <a:p>
            <a:pPr/>
            <a:r>
              <a:t>d 3D-Darstellung des G-X-Diagramms für ein Zweiphasensystem mit lückenloser Mischkristallbildung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8390" y="1622599"/>
            <a:ext cx="11266836" cy="8078216"/>
            <a:chOff x="0" y="0"/>
            <a:chExt cx="11266834" cy="8078214"/>
          </a:xfrm>
        </p:grpSpPr>
        <p:pic>
          <p:nvPicPr>
            <p:cNvPr id="92" name="Abb_6_10.png" descr="Abb_6_10.png"/>
            <p:cNvPicPr>
              <a:picLocks noChangeAspect="1"/>
            </p:cNvPicPr>
            <p:nvPr/>
          </p:nvPicPr>
          <p:blipFill>
            <a:blip r:embed="rId2">
              <a:extLst/>
            </a:blip>
            <a:srcRect l="0" t="0" r="0" b="0"/>
            <a:stretch>
              <a:fillRect/>
            </a:stretch>
          </p:blipFill>
          <p:spPr>
            <a:xfrm>
              <a:off x="0" y="0"/>
              <a:ext cx="9733042" cy="7539483"/>
            </a:xfrm>
            <a:prstGeom prst="rect">
              <a:avLst/>
            </a:prstGeom>
            <a:ln w="12700" cap="flat">
              <a:noFill/>
              <a:miter lim="400000"/>
            </a:ln>
            <a:effectLst/>
          </p:spPr>
        </p:pic>
        <p:sp>
          <p:nvSpPr>
            <p:cNvPr id="9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95" name="Abb. 6.10"/>
          <p:cNvSpPr txBox="1"/>
          <p:nvPr/>
        </p:nvSpPr>
        <p:spPr>
          <a:xfrm>
            <a:off x="10277892" y="5796581"/>
            <a:ext cx="127080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6.10</a:t>
            </a:r>
            <a:r>
              <a:t> </a:t>
            </a:r>
          </a:p>
        </p:txBody>
      </p:sp>
      <p:sp>
        <p:nvSpPr>
          <p:cNvPr id="96" name="Phasendiagramm von Plagioklasen bei hohen Temperaturen. Bei hohen Temperaturen besteht eine fast vollständige Mischbarkeit. Bei niedrigeren Temperaturen treten verschieden Mischbarkeitsbereiche in Erscheinung (nach Smith und Brown 1988)"/>
          <p:cNvSpPr txBox="1"/>
          <p:nvPr/>
        </p:nvSpPr>
        <p:spPr>
          <a:xfrm>
            <a:off x="10277892" y="6164881"/>
            <a:ext cx="2447533" cy="299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Phasendiagramm von Plagioklasen bei hohen Temperaturen. Bei hohen Temperaturen besteht eine fast vollständige Mischbarkeit. Bei niedrigeren Temperaturen treten verschieden Mischbarkeitsbereiche in Erscheinung (nach Smith und Brown 1988)</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8390" y="1622599"/>
            <a:ext cx="11266836" cy="8078216"/>
            <a:chOff x="0" y="0"/>
            <a:chExt cx="11266834" cy="8078214"/>
          </a:xfrm>
        </p:grpSpPr>
        <p:pic>
          <p:nvPicPr>
            <p:cNvPr id="98" name="Abb_6_11.png" descr="Abb_6_11.png"/>
            <p:cNvPicPr>
              <a:picLocks noChangeAspect="1"/>
            </p:cNvPicPr>
            <p:nvPr/>
          </p:nvPicPr>
          <p:blipFill>
            <a:blip r:embed="rId2">
              <a:extLst/>
            </a:blip>
            <a:srcRect l="0" t="0" r="0" b="0"/>
            <a:stretch>
              <a:fillRect/>
            </a:stretch>
          </p:blipFill>
          <p:spPr>
            <a:xfrm>
              <a:off x="0" y="0"/>
              <a:ext cx="9483510" cy="7539483"/>
            </a:xfrm>
            <a:prstGeom prst="rect">
              <a:avLst/>
            </a:prstGeom>
            <a:ln w="12700" cap="flat">
              <a:noFill/>
              <a:miter lim="400000"/>
            </a:ln>
            <a:effectLst/>
          </p:spPr>
        </p:pic>
        <p:sp>
          <p:nvSpPr>
            <p:cNvPr id="9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1" name="Abb. 6.11"/>
          <p:cNvSpPr txBox="1"/>
          <p:nvPr/>
        </p:nvSpPr>
        <p:spPr>
          <a:xfrm>
            <a:off x="9967270" y="5024040"/>
            <a:ext cx="122247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6.11</a:t>
            </a:r>
            <a:r>
              <a:t> </a:t>
            </a:r>
          </a:p>
        </p:txBody>
      </p:sp>
      <p:sp>
        <p:nvSpPr>
          <p:cNvPr id="102" name="Phasendiagramm des Systems Albit-Orthoklas bei P = 0;5 GPa…"/>
          <p:cNvSpPr txBox="1"/>
          <p:nvPr/>
        </p:nvSpPr>
        <p:spPr>
          <a:xfrm>
            <a:off x="9967270" y="5428281"/>
            <a:ext cx="2758155" cy="275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Phasendiagramm des Systems Albit-Orthoklas bei P = 0;5 GPa</a:t>
            </a:r>
          </a:p>
          <a:p>
            <a:pPr/>
            <a:r>
              <a:t>mit 10 Gew.-% H</a:t>
            </a:r>
            <a:r>
              <a:rPr baseline="-5999"/>
              <a:t>2</a:t>
            </a:r>
            <a:r>
              <a:t>O.</a:t>
            </a:r>
          </a:p>
          <a:p>
            <a:pPr/>
            <a:r>
              <a:t>Die Beifügung von Wasser führt zu einer Überschneidung der Soliduskurve mit Mischungslücken am eutektischen Punkt E (nach Morse 1970)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8390" y="1622599"/>
            <a:ext cx="11266836" cy="8078216"/>
            <a:chOff x="0" y="0"/>
            <a:chExt cx="11266834" cy="8078214"/>
          </a:xfrm>
        </p:grpSpPr>
        <p:pic>
          <p:nvPicPr>
            <p:cNvPr id="104" name="Abb_6_12.png" descr="Abb_6_12.png"/>
            <p:cNvPicPr>
              <a:picLocks noChangeAspect="1"/>
            </p:cNvPicPr>
            <p:nvPr/>
          </p:nvPicPr>
          <p:blipFill>
            <a:blip r:embed="rId2">
              <a:extLst/>
            </a:blip>
            <a:srcRect l="0" t="0" r="0" b="0"/>
            <a:stretch>
              <a:fillRect/>
            </a:stretch>
          </p:blipFill>
          <p:spPr>
            <a:xfrm>
              <a:off x="0" y="0"/>
              <a:ext cx="6149919" cy="7539483"/>
            </a:xfrm>
            <a:prstGeom prst="rect">
              <a:avLst/>
            </a:prstGeom>
            <a:ln w="12700" cap="flat">
              <a:noFill/>
              <a:miter lim="400000"/>
            </a:ln>
            <a:effectLst/>
          </p:spPr>
        </p:pic>
        <p:sp>
          <p:nvSpPr>
            <p:cNvPr id="10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7" name="Abb. 6.12"/>
          <p:cNvSpPr txBox="1"/>
          <p:nvPr/>
        </p:nvSpPr>
        <p:spPr>
          <a:xfrm>
            <a:off x="8465913" y="7485681"/>
            <a:ext cx="125372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6.12</a:t>
            </a:r>
            <a:r>
              <a:t> </a:t>
            </a:r>
          </a:p>
        </p:txBody>
      </p:sp>
      <p:sp>
        <p:nvSpPr>
          <p:cNvPr id="108" name="Zweistoffsystem ohne Mischkristall.…"/>
          <p:cNvSpPr txBox="1"/>
          <p:nvPr/>
        </p:nvSpPr>
        <p:spPr>
          <a:xfrm>
            <a:off x="8465913" y="7853981"/>
            <a:ext cx="4259512"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Zweistoffsystem ohne Mischkristall.</a:t>
            </a:r>
          </a:p>
          <a:p>
            <a:pPr/>
            <a:r>
              <a:t>a Schematisches Diagramm für zwei reine Bestandteile A und B;</a:t>
            </a:r>
          </a:p>
          <a:p>
            <a:pPr/>
            <a:r>
              <a:t>b das Albit-SiO2-System</a:t>
            </a:r>
          </a:p>
          <a:p>
            <a:pPr/>
            <a:r>
              <a:t>(nach Schairer und Bowen 1956)</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8390" y="1622599"/>
            <a:ext cx="11266836" cy="8078216"/>
            <a:chOff x="0" y="0"/>
            <a:chExt cx="11266834" cy="8078214"/>
          </a:xfrm>
        </p:grpSpPr>
        <p:pic>
          <p:nvPicPr>
            <p:cNvPr id="110" name="Abb_6_13.png" descr="Abb_6_13.png"/>
            <p:cNvPicPr>
              <a:picLocks noChangeAspect="1"/>
            </p:cNvPicPr>
            <p:nvPr/>
          </p:nvPicPr>
          <p:blipFill>
            <a:blip r:embed="rId2">
              <a:extLst/>
            </a:blip>
            <a:srcRect l="0" t="0" r="0" b="0"/>
            <a:stretch>
              <a:fillRect/>
            </a:stretch>
          </p:blipFill>
          <p:spPr>
            <a:xfrm>
              <a:off x="0" y="0"/>
              <a:ext cx="6085304" cy="7539483"/>
            </a:xfrm>
            <a:prstGeom prst="rect">
              <a:avLst/>
            </a:prstGeom>
            <a:ln w="12700" cap="flat">
              <a:noFill/>
              <a:miter lim="400000"/>
            </a:ln>
            <a:effectLst/>
          </p:spPr>
        </p:pic>
        <p:sp>
          <p:nvSpPr>
            <p:cNvPr id="11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3" name="Abb. 6.13"/>
          <p:cNvSpPr txBox="1"/>
          <p:nvPr/>
        </p:nvSpPr>
        <p:spPr>
          <a:xfrm>
            <a:off x="8465913" y="6520481"/>
            <a:ext cx="1253283"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6.13</a:t>
            </a:r>
            <a:r>
              <a:t> </a:t>
            </a:r>
          </a:p>
        </p:txBody>
      </p:sp>
      <p:sp>
        <p:nvSpPr>
          <p:cNvPr id="114" name="Zweistoffsysteme mit drei reinen Phasen:…"/>
          <p:cNvSpPr txBox="1"/>
          <p:nvPr/>
        </p:nvSpPr>
        <p:spPr>
          <a:xfrm>
            <a:off x="8465913" y="6888781"/>
            <a:ext cx="4259512"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Zweistoffsysteme mit drei reinen Phasen:</a:t>
            </a:r>
          </a:p>
          <a:p>
            <a:pPr/>
            <a:r>
              <a:t>a schematisches Diagramm mit Eutektikum und Peritektikum für die drei reinen Phasen A, B und C.</a:t>
            </a:r>
          </a:p>
          <a:p>
            <a:pPr/>
            <a:r>
              <a:t>b Das System Forsterit-SiO2 (nach Bowen und Andersen 1914); c das System Leucit-SiO2. Der bei diesen Temperaturen stabile Kalifeldspat (Kfs) ist der Sanidin. (Nach Schairer und Bowen 1947)</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Image Gallery"/>
          <p:cNvGrpSpPr/>
          <p:nvPr/>
        </p:nvGrpSpPr>
        <p:grpSpPr>
          <a:xfrm>
            <a:off x="568390" y="1622599"/>
            <a:ext cx="11266836" cy="8078216"/>
            <a:chOff x="0" y="0"/>
            <a:chExt cx="11266834" cy="8078214"/>
          </a:xfrm>
        </p:grpSpPr>
        <p:pic>
          <p:nvPicPr>
            <p:cNvPr id="116" name="Abb_6_14.png" descr="Abb_6_14.png"/>
            <p:cNvPicPr>
              <a:picLocks noChangeAspect="1"/>
            </p:cNvPicPr>
            <p:nvPr/>
          </p:nvPicPr>
          <p:blipFill>
            <a:blip r:embed="rId2">
              <a:extLst/>
            </a:blip>
            <a:srcRect l="0" t="0" r="0" b="0"/>
            <a:stretch>
              <a:fillRect/>
            </a:stretch>
          </p:blipFill>
          <p:spPr>
            <a:xfrm>
              <a:off x="0" y="0"/>
              <a:ext cx="6485039" cy="7539483"/>
            </a:xfrm>
            <a:prstGeom prst="rect">
              <a:avLst/>
            </a:prstGeom>
            <a:ln w="12700" cap="flat">
              <a:noFill/>
              <a:miter lim="400000"/>
            </a:ln>
            <a:effectLst/>
          </p:spPr>
        </p:pic>
        <p:sp>
          <p:nvSpPr>
            <p:cNvPr id="11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9" name="Abb. 6.14"/>
          <p:cNvSpPr txBox="1"/>
          <p:nvPr/>
        </p:nvSpPr>
        <p:spPr>
          <a:xfrm>
            <a:off x="8557193" y="7968281"/>
            <a:ext cx="1200933"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14</a:t>
            </a:r>
          </a:p>
        </p:txBody>
      </p:sp>
      <p:sp>
        <p:nvSpPr>
          <p:cNvPr id="120" name="Das T-X-Diagramm des Systems Albit-Orthoklas bei PH2O = 0,2 GPa…"/>
          <p:cNvSpPr txBox="1"/>
          <p:nvPr/>
        </p:nvSpPr>
        <p:spPr>
          <a:xfrm>
            <a:off x="8465913" y="8336581"/>
            <a:ext cx="4259512"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Das T-X-Diagramm des Systems Albit-Orthoklas bei PH</a:t>
            </a:r>
            <a:r>
              <a:rPr baseline="-5999"/>
              <a:t>2</a:t>
            </a:r>
            <a:r>
              <a:t>O = 0,2 GPa</a:t>
            </a:r>
          </a:p>
          <a:p>
            <a:pPr/>
            <a:r>
              <a:t>(nach Bowen und Tuttle 1950)</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Image Gallery"/>
          <p:cNvGrpSpPr/>
          <p:nvPr/>
        </p:nvGrpSpPr>
        <p:grpSpPr>
          <a:xfrm>
            <a:off x="568390" y="1784716"/>
            <a:ext cx="11266836" cy="7916099"/>
            <a:chOff x="0" y="162117"/>
            <a:chExt cx="11266834" cy="7916097"/>
          </a:xfrm>
        </p:grpSpPr>
        <p:pic>
          <p:nvPicPr>
            <p:cNvPr id="122" name="Abb_6_15.png" descr="Abb_6_15.png"/>
            <p:cNvPicPr>
              <a:picLocks noChangeAspect="1"/>
            </p:cNvPicPr>
            <p:nvPr/>
          </p:nvPicPr>
          <p:blipFill>
            <a:blip r:embed="rId2">
              <a:extLst/>
            </a:blip>
            <a:srcRect l="0" t="0" r="0" b="0"/>
            <a:stretch>
              <a:fillRect/>
            </a:stretch>
          </p:blipFill>
          <p:spPr>
            <a:xfrm>
              <a:off x="0" y="162117"/>
              <a:ext cx="11266835" cy="5996048"/>
            </a:xfrm>
            <a:prstGeom prst="rect">
              <a:avLst/>
            </a:prstGeom>
            <a:ln w="12700" cap="flat">
              <a:noFill/>
              <a:miter lim="400000"/>
            </a:ln>
            <a:effectLst/>
          </p:spPr>
        </p:pic>
        <p:sp>
          <p:nvSpPr>
            <p:cNvPr id="12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25" name="Abb. 6.15"/>
          <p:cNvSpPr txBox="1"/>
          <p:nvPr/>
        </p:nvSpPr>
        <p:spPr>
          <a:xfrm>
            <a:off x="568390" y="7726981"/>
            <a:ext cx="124747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6.15</a:t>
            </a:r>
            <a:r>
              <a:t> </a:t>
            </a:r>
          </a:p>
        </p:txBody>
      </p:sp>
      <p:sp>
        <p:nvSpPr>
          <p:cNvPr id="126" name="Entwicklung des Systems Albit-K-Feldspat in Abhängigkeit vom Wassergehalt.…"/>
          <p:cNvSpPr txBox="1"/>
          <p:nvPr/>
        </p:nvSpPr>
        <p:spPr>
          <a:xfrm>
            <a:off x="568390" y="8095281"/>
            <a:ext cx="1215703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Entwicklung des Systems Albit-K-Feldspat in Abhängigkeit vom Wassergehalt.</a:t>
            </a:r>
          </a:p>
          <a:p>
            <a:pPr/>
            <a:r>
              <a:t>a Auswirkungen des Wassergehalts in der Schmelze bei konstantem Druck (nach Morse 1970; Philpotts und Ague 2009);</a:t>
            </a:r>
          </a:p>
          <a:p>
            <a:pPr/>
            <a:r>
              <a:t>b Einfluss des H</a:t>
            </a:r>
            <a:r>
              <a:rPr baseline="-5999"/>
              <a:t>2</a:t>
            </a:r>
            <a:r>
              <a:t>O-Gehalts (in Gew.-%) in der NaAlSi</a:t>
            </a:r>
            <a:r>
              <a:rPr baseline="-5999"/>
              <a:t>3</a:t>
            </a:r>
            <a:r>
              <a:t>O</a:t>
            </a:r>
            <a:r>
              <a:rPr baseline="-5999"/>
              <a:t>8</a:t>
            </a:r>
            <a:r>
              <a:t>-Schmelze auf die Schmelztemperatur von Albit. Die Absenkung der Schmelztemperatur liegt für 7% H2O bei annähernd 300°C gegenüber den wasserfreien Bedingungen (nach Lange 2003)</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Image Gallery"/>
          <p:cNvGrpSpPr/>
          <p:nvPr/>
        </p:nvGrpSpPr>
        <p:grpSpPr>
          <a:xfrm>
            <a:off x="568390" y="1622599"/>
            <a:ext cx="11266836" cy="8078216"/>
            <a:chOff x="0" y="0"/>
            <a:chExt cx="11266834" cy="8078214"/>
          </a:xfrm>
        </p:grpSpPr>
        <p:pic>
          <p:nvPicPr>
            <p:cNvPr id="128" name="Abb_6_16.png" descr="Abb_6_16.png"/>
            <p:cNvPicPr>
              <a:picLocks noChangeAspect="1"/>
            </p:cNvPicPr>
            <p:nvPr/>
          </p:nvPicPr>
          <p:blipFill>
            <a:blip r:embed="rId2">
              <a:extLst/>
            </a:blip>
            <a:srcRect l="0" t="0" r="0" b="0"/>
            <a:stretch>
              <a:fillRect/>
            </a:stretch>
          </p:blipFill>
          <p:spPr>
            <a:xfrm>
              <a:off x="0" y="0"/>
              <a:ext cx="6773915" cy="7539483"/>
            </a:xfrm>
            <a:prstGeom prst="rect">
              <a:avLst/>
            </a:prstGeom>
            <a:ln w="12700" cap="flat">
              <a:noFill/>
              <a:miter lim="400000"/>
            </a:ln>
            <a:effectLst/>
          </p:spPr>
        </p:pic>
        <p:sp>
          <p:nvSpPr>
            <p:cNvPr id="12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1" name="Abb. 6. 16"/>
          <p:cNvSpPr txBox="1"/>
          <p:nvPr/>
        </p:nvSpPr>
        <p:spPr>
          <a:xfrm>
            <a:off x="8465913" y="7726981"/>
            <a:ext cx="125864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 16</a:t>
            </a:r>
          </a:p>
        </p:txBody>
      </p:sp>
      <p:sp>
        <p:nvSpPr>
          <p:cNvPr id="132" name="Dreidimensionale Darstellung eines ternären Systems in Abhängigkeit von der Temperatur bei konstantem Druck.…"/>
          <p:cNvSpPr txBox="1"/>
          <p:nvPr/>
        </p:nvSpPr>
        <p:spPr>
          <a:xfrm>
            <a:off x="8465913" y="8095281"/>
            <a:ext cx="4259512"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Dreidimensionale Darstellung eines ternären Systems in Abhängigkeit von der Temperatur bei konstantem Druck.</a:t>
            </a:r>
          </a:p>
          <a:p>
            <a:pPr/>
            <a:r>
              <a:t>M: ternärer eutektischer Punkt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Image Gallery"/>
          <p:cNvGrpSpPr/>
          <p:nvPr/>
        </p:nvGrpSpPr>
        <p:grpSpPr>
          <a:xfrm>
            <a:off x="568390" y="1622599"/>
            <a:ext cx="11266836" cy="8078216"/>
            <a:chOff x="0" y="0"/>
            <a:chExt cx="11266834" cy="8078214"/>
          </a:xfrm>
        </p:grpSpPr>
        <p:pic>
          <p:nvPicPr>
            <p:cNvPr id="134" name="Abb_6_17.png" descr="Abb_6_17.png"/>
            <p:cNvPicPr>
              <a:picLocks noChangeAspect="1"/>
            </p:cNvPicPr>
            <p:nvPr/>
          </p:nvPicPr>
          <p:blipFill>
            <a:blip r:embed="rId2">
              <a:extLst/>
            </a:blip>
            <a:srcRect l="0" t="0" r="0" b="0"/>
            <a:stretch>
              <a:fillRect/>
            </a:stretch>
          </p:blipFill>
          <p:spPr>
            <a:xfrm>
              <a:off x="0" y="0"/>
              <a:ext cx="8042872" cy="7539483"/>
            </a:xfrm>
            <a:prstGeom prst="rect">
              <a:avLst/>
            </a:prstGeom>
            <a:ln w="12700" cap="flat">
              <a:noFill/>
              <a:miter lim="400000"/>
            </a:ln>
            <a:effectLst/>
          </p:spPr>
        </p:pic>
        <p:sp>
          <p:nvSpPr>
            <p:cNvPr id="13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7" name="Abb. 6.17"/>
          <p:cNvSpPr txBox="1"/>
          <p:nvPr/>
        </p:nvSpPr>
        <p:spPr>
          <a:xfrm>
            <a:off x="8997180" y="7726981"/>
            <a:ext cx="124000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6.17</a:t>
            </a:r>
            <a:r>
              <a:t> </a:t>
            </a:r>
          </a:p>
        </p:txBody>
      </p:sp>
      <p:sp>
        <p:nvSpPr>
          <p:cNvPr id="138" name="Isobarendiagramm (0,1 MPa) der Liquidus- Temperaturen im System Diopsid-Anorthit-Forsterit (nach Bowen 1915; Morse 1994)"/>
          <p:cNvSpPr txBox="1"/>
          <p:nvPr/>
        </p:nvSpPr>
        <p:spPr>
          <a:xfrm>
            <a:off x="8997180" y="8095281"/>
            <a:ext cx="372824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Isobarendiagramm (0,1 MPa) der Liquidus- Temperaturen im System Diopsid-Anorthit-Forsterit (nach Bowen 1915; Morse 1994)</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2" name="Image Gallery"/>
          <p:cNvGrpSpPr/>
          <p:nvPr/>
        </p:nvGrpSpPr>
        <p:grpSpPr>
          <a:xfrm>
            <a:off x="568390" y="1622599"/>
            <a:ext cx="11266836" cy="8078216"/>
            <a:chOff x="0" y="0"/>
            <a:chExt cx="11266834" cy="8078214"/>
          </a:xfrm>
        </p:grpSpPr>
        <p:pic>
          <p:nvPicPr>
            <p:cNvPr id="140" name="Abb_6_18.png" descr="Abb_6_18.png"/>
            <p:cNvPicPr>
              <a:picLocks noChangeAspect="1"/>
            </p:cNvPicPr>
            <p:nvPr/>
          </p:nvPicPr>
          <p:blipFill>
            <a:blip r:embed="rId2">
              <a:extLst/>
            </a:blip>
            <a:srcRect l="0" t="0" r="0" b="0"/>
            <a:stretch>
              <a:fillRect/>
            </a:stretch>
          </p:blipFill>
          <p:spPr>
            <a:xfrm>
              <a:off x="0" y="0"/>
              <a:ext cx="9235307" cy="7539483"/>
            </a:xfrm>
            <a:prstGeom prst="rect">
              <a:avLst/>
            </a:prstGeom>
            <a:ln w="12700" cap="flat">
              <a:noFill/>
              <a:miter lim="400000"/>
            </a:ln>
            <a:effectLst/>
          </p:spPr>
        </p:pic>
        <p:sp>
          <p:nvSpPr>
            <p:cNvPr id="14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43" name="Abb. 6.18"/>
          <p:cNvSpPr txBox="1"/>
          <p:nvPr/>
        </p:nvSpPr>
        <p:spPr>
          <a:xfrm>
            <a:off x="7200800" y="8793781"/>
            <a:ext cx="126511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6.18</a:t>
            </a:r>
            <a:r>
              <a:t> </a:t>
            </a:r>
          </a:p>
        </p:txBody>
      </p:sp>
      <p:sp>
        <p:nvSpPr>
          <p:cNvPr id="144" name="Diagramm Temperatur gegen Zusammensetzung des Systems Kalifeldspat-Albit-Anorthit bei PH2O = 500 MPa. Die gebogene Tortenoberfläche ist die Liquidusfläche. Die Mischungslücken der Plagioklasreihe werden durch die Buchstaben P (Peristerit), B (Bøggild)"/>
          <p:cNvSpPr txBox="1"/>
          <p:nvPr/>
        </p:nvSpPr>
        <p:spPr>
          <a:xfrm>
            <a:off x="8465913" y="6647481"/>
            <a:ext cx="4259512"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Diagramm Temperatur gegen Zusammensetzung des Systems Kalifeldspat-Albit-Anorthit bei PH</a:t>
            </a:r>
            <a:r>
              <a:rPr baseline="-5999"/>
              <a:t>2</a:t>
            </a:r>
            <a:r>
              <a:t>O = 500 MPa. Die gebogene Tortenoberfläche ist die Liquidusfläche. Die Mischungslücken der Plagioklasreihe werden durch die Buchstaben P (Peristerit), B (Bøggild) und H (Huttenlocher) bezeichnet. Die hellgrünen Flächen entsprechen den Bereichen von Mischkristallreihen (nach Ribbe 1983)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8390" y="1622599"/>
            <a:ext cx="11266836" cy="8078216"/>
            <a:chOff x="0" y="0"/>
            <a:chExt cx="11266834" cy="8078214"/>
          </a:xfrm>
        </p:grpSpPr>
        <p:pic>
          <p:nvPicPr>
            <p:cNvPr id="38" name="Abb_6_01.png" descr="Abb_6_01.png"/>
            <p:cNvPicPr>
              <a:picLocks noChangeAspect="1"/>
            </p:cNvPicPr>
            <p:nvPr/>
          </p:nvPicPr>
          <p:blipFill>
            <a:blip r:embed="rId2">
              <a:extLst/>
            </a:blip>
            <a:srcRect l="0" t="0" r="0" b="0"/>
            <a:stretch>
              <a:fillRect/>
            </a:stretch>
          </p:blipFill>
          <p:spPr>
            <a:xfrm>
              <a:off x="0" y="0"/>
              <a:ext cx="9916484" cy="7539483"/>
            </a:xfrm>
            <a:prstGeom prst="rect">
              <a:avLst/>
            </a:prstGeom>
            <a:ln w="12700" cap="flat">
              <a:noFill/>
              <a:miter lim="400000"/>
            </a:ln>
            <a:effectLst/>
          </p:spPr>
        </p:pic>
        <p:sp>
          <p:nvSpPr>
            <p:cNvPr id="3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1" name="Das P-T-Diagramm von Wasser. Es sind sechs Polymorphen des Wassers dargestellt: Eis I, II, III, V, VI und VII. (Nach Bridgman 1937)"/>
          <p:cNvSpPr txBox="1"/>
          <p:nvPr/>
        </p:nvSpPr>
        <p:spPr>
          <a:xfrm>
            <a:off x="10389268" y="7371381"/>
            <a:ext cx="2336157"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Das P-T-Diagramm von Wasser. Es sind sechs Polymorphen des Wassers dargestellt: Eis I, II, III, V, VI und VII. (Nach Bridgman 1937)</a:t>
            </a:r>
          </a:p>
        </p:txBody>
      </p:sp>
      <p:sp>
        <p:nvSpPr>
          <p:cNvPr id="42" name="Abb. 6.1"/>
          <p:cNvSpPr txBox="1"/>
          <p:nvPr/>
        </p:nvSpPr>
        <p:spPr>
          <a:xfrm>
            <a:off x="10558784" y="7003081"/>
            <a:ext cx="111051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6.1</a:t>
            </a:r>
            <a: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8" name="Image Gallery"/>
          <p:cNvGrpSpPr/>
          <p:nvPr/>
        </p:nvGrpSpPr>
        <p:grpSpPr>
          <a:xfrm>
            <a:off x="568390" y="1622599"/>
            <a:ext cx="11266836" cy="8078216"/>
            <a:chOff x="0" y="0"/>
            <a:chExt cx="11266834" cy="8078214"/>
          </a:xfrm>
        </p:grpSpPr>
        <p:pic>
          <p:nvPicPr>
            <p:cNvPr id="146" name="Abb_6_19.png" descr="Abb_6_19.png"/>
            <p:cNvPicPr>
              <a:picLocks noChangeAspect="1"/>
            </p:cNvPicPr>
            <p:nvPr/>
          </p:nvPicPr>
          <p:blipFill>
            <a:blip r:embed="rId2">
              <a:extLst/>
            </a:blip>
            <a:srcRect l="0" t="0" r="0" b="0"/>
            <a:stretch>
              <a:fillRect/>
            </a:stretch>
          </p:blipFill>
          <p:spPr>
            <a:xfrm>
              <a:off x="0" y="0"/>
              <a:ext cx="7916457" cy="7539483"/>
            </a:xfrm>
            <a:prstGeom prst="rect">
              <a:avLst/>
            </a:prstGeom>
            <a:ln w="12700" cap="flat">
              <a:noFill/>
              <a:miter lim="400000"/>
            </a:ln>
            <a:effectLst/>
          </p:spPr>
        </p:pic>
        <p:sp>
          <p:nvSpPr>
            <p:cNvPr id="14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49" name="Abb. 6. 19"/>
          <p:cNvSpPr txBox="1"/>
          <p:nvPr/>
        </p:nvSpPr>
        <p:spPr>
          <a:xfrm>
            <a:off x="8465913" y="5555281"/>
            <a:ext cx="125864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 19</a:t>
            </a:r>
          </a:p>
        </p:txBody>
      </p:sp>
      <p:sp>
        <p:nvSpPr>
          <p:cNvPr id="150" name="Die Bereiche von Mischkristallen bei Feldspäten, übertragen auf die dreieckige Basis des 3D- Diagramms von Abb. 6.18, bei P = 100 MPa. Ab 700 °C weisen die Feldspäte einen vollständigen Misch- kristallbereich auf, der sich mit höheren Temperaturen erweit"/>
          <p:cNvSpPr txBox="1"/>
          <p:nvPr/>
        </p:nvSpPr>
        <p:spPr>
          <a:xfrm>
            <a:off x="8465913" y="5923581"/>
            <a:ext cx="4259512" cy="323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Bereiche von Mischkristallen bei Feldspäten, übertragen auf die dreieckige Basis des 3D- Diagramms von Abb. 6.18, bei P = 100 MPa. Ab 700 °C weisen die Feldspäte einen vollständigen Misch- kristallbereich auf, der sich mit höheren Temperaturen erweitert. Bei niedrigen Temperaturen (T &lt; 700 °C) ist der Mischkristallbereich eingegrenzt und in zwei Bereiche geteilt: einen Orthoklasreichen und einen Plagioklas-Bereich (gerechnet mit Theriak-Domino- Software, thermodynamische Daten von Fuhrman und Lindsey 1988)</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4" name="Image Gallery"/>
          <p:cNvGrpSpPr/>
          <p:nvPr/>
        </p:nvGrpSpPr>
        <p:grpSpPr>
          <a:xfrm>
            <a:off x="568390" y="1622599"/>
            <a:ext cx="11266836" cy="8078216"/>
            <a:chOff x="0" y="0"/>
            <a:chExt cx="11266834" cy="8078214"/>
          </a:xfrm>
        </p:grpSpPr>
        <p:pic>
          <p:nvPicPr>
            <p:cNvPr id="152" name="Abb_6_20.png" descr="Abb_6_20.png"/>
            <p:cNvPicPr>
              <a:picLocks noChangeAspect="1"/>
            </p:cNvPicPr>
            <p:nvPr/>
          </p:nvPicPr>
          <p:blipFill>
            <a:blip r:embed="rId2">
              <a:extLst/>
            </a:blip>
            <a:srcRect l="0" t="0" r="0" b="0"/>
            <a:stretch>
              <a:fillRect/>
            </a:stretch>
          </p:blipFill>
          <p:spPr>
            <a:xfrm>
              <a:off x="0" y="0"/>
              <a:ext cx="11266835" cy="6615349"/>
            </a:xfrm>
            <a:prstGeom prst="rect">
              <a:avLst/>
            </a:prstGeom>
            <a:ln w="12700" cap="flat">
              <a:noFill/>
              <a:miter lim="400000"/>
            </a:ln>
            <a:effectLst/>
          </p:spPr>
        </p:pic>
        <p:sp>
          <p:nvSpPr>
            <p:cNvPr id="15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55" name="Abb. 6.20"/>
          <p:cNvSpPr txBox="1"/>
          <p:nvPr/>
        </p:nvSpPr>
        <p:spPr>
          <a:xfrm>
            <a:off x="568390" y="8209581"/>
            <a:ext cx="130206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6.20</a:t>
            </a:r>
            <a:r>
              <a:t> </a:t>
            </a:r>
          </a:p>
        </p:txBody>
      </p:sp>
      <p:sp>
        <p:nvSpPr>
          <p:cNvPr id="156" name="X-T-Schnitt im Mischkristalldiagramm der Pyroxene (vgl. Abb. 5.17, Schnitt AB). Pigeonit ist nur bei hohen Temperaturen stabil. (Nach Deer, Howie und Zussman 1992)"/>
          <p:cNvSpPr txBox="1"/>
          <p:nvPr/>
        </p:nvSpPr>
        <p:spPr>
          <a:xfrm>
            <a:off x="568390" y="8577881"/>
            <a:ext cx="1215703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X-T-Schnitt im Mischkristalldiagramm der Pyroxene (vgl. Abb. 5.17, Schnitt AB). Pigeonit ist nur bei hohen Temperaturen stabil. (Nach Deer, Howie und Zussman 1992)</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0" name="Image Gallery"/>
          <p:cNvGrpSpPr/>
          <p:nvPr/>
        </p:nvGrpSpPr>
        <p:grpSpPr>
          <a:xfrm>
            <a:off x="568390" y="1622599"/>
            <a:ext cx="11266836" cy="8078216"/>
            <a:chOff x="0" y="0"/>
            <a:chExt cx="11266834" cy="8078214"/>
          </a:xfrm>
        </p:grpSpPr>
        <p:pic>
          <p:nvPicPr>
            <p:cNvPr id="158" name="Abb_6_21.png" descr="Abb_6_21.png"/>
            <p:cNvPicPr>
              <a:picLocks noChangeAspect="1"/>
            </p:cNvPicPr>
            <p:nvPr/>
          </p:nvPicPr>
          <p:blipFill>
            <a:blip r:embed="rId2">
              <a:extLst/>
            </a:blip>
            <a:srcRect l="0" t="0" r="0" b="0"/>
            <a:stretch>
              <a:fillRect/>
            </a:stretch>
          </p:blipFill>
          <p:spPr>
            <a:xfrm>
              <a:off x="0" y="0"/>
              <a:ext cx="7295148" cy="7539483"/>
            </a:xfrm>
            <a:prstGeom prst="rect">
              <a:avLst/>
            </a:prstGeom>
            <a:ln w="12700" cap="flat">
              <a:noFill/>
              <a:miter lim="400000"/>
            </a:ln>
            <a:effectLst/>
          </p:spPr>
        </p:pic>
        <p:sp>
          <p:nvSpPr>
            <p:cNvPr id="15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61" name="Abb. 6. 21"/>
          <p:cNvSpPr txBox="1"/>
          <p:nvPr/>
        </p:nvSpPr>
        <p:spPr>
          <a:xfrm>
            <a:off x="8465913" y="8209581"/>
            <a:ext cx="125372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 21</a:t>
            </a:r>
          </a:p>
        </p:txBody>
      </p:sp>
      <p:sp>
        <p:nvSpPr>
          <p:cNvPr id="162" name="Schematische Darstellung: Erhöhung der Schmelztemperatur bei einer Druckerhöhung"/>
          <p:cNvSpPr txBox="1"/>
          <p:nvPr/>
        </p:nvSpPr>
        <p:spPr>
          <a:xfrm>
            <a:off x="8465913" y="8577881"/>
            <a:ext cx="4259512"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Schematische Darstellung: Erhöhung der Schmelztemperatur bei einer Druckerhöhung</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6" name="Image Gallery"/>
          <p:cNvGrpSpPr/>
          <p:nvPr/>
        </p:nvGrpSpPr>
        <p:grpSpPr>
          <a:xfrm>
            <a:off x="568390" y="1773234"/>
            <a:ext cx="11266836" cy="7927581"/>
            <a:chOff x="0" y="150635"/>
            <a:chExt cx="11266834" cy="7927579"/>
          </a:xfrm>
        </p:grpSpPr>
        <p:pic>
          <p:nvPicPr>
            <p:cNvPr id="164" name="Abb_6_22.png" descr="Abb_6_22.png"/>
            <p:cNvPicPr>
              <a:picLocks noChangeAspect="1"/>
            </p:cNvPicPr>
            <p:nvPr/>
          </p:nvPicPr>
          <p:blipFill>
            <a:blip r:embed="rId2">
              <a:extLst/>
            </a:blip>
            <a:srcRect l="0" t="0" r="0" b="0"/>
            <a:stretch>
              <a:fillRect/>
            </a:stretch>
          </p:blipFill>
          <p:spPr>
            <a:xfrm>
              <a:off x="0" y="150635"/>
              <a:ext cx="11266835" cy="6476213"/>
            </a:xfrm>
            <a:prstGeom prst="rect">
              <a:avLst/>
            </a:prstGeom>
            <a:ln w="12700" cap="flat">
              <a:noFill/>
              <a:miter lim="400000"/>
            </a:ln>
            <a:effectLst/>
          </p:spPr>
        </p:pic>
        <p:sp>
          <p:nvSpPr>
            <p:cNvPr id="16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67" name="Abb. 6.22"/>
          <p:cNvSpPr txBox="1"/>
          <p:nvPr/>
        </p:nvSpPr>
        <p:spPr>
          <a:xfrm>
            <a:off x="8465913" y="7968281"/>
            <a:ext cx="122694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22</a:t>
            </a:r>
          </a:p>
        </p:txBody>
      </p:sp>
      <p:sp>
        <p:nvSpPr>
          <p:cNvPr id="168" name="Die Löslichkeit von Wasser bei 1100 °C in drei natürlichen Gesteinen und Albit…"/>
          <p:cNvSpPr txBox="1"/>
          <p:nvPr/>
        </p:nvSpPr>
        <p:spPr>
          <a:xfrm>
            <a:off x="8465913" y="8336581"/>
            <a:ext cx="4259512"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Löslichkeit von Wasser bei 1100 °C in drei natürlichen Gesteinen und Albit</a:t>
            </a:r>
          </a:p>
          <a:p>
            <a:pPr/>
            <a:r>
              <a:t>(nach Burnham 1979)</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Image Gallery"/>
          <p:cNvGrpSpPr/>
          <p:nvPr/>
        </p:nvGrpSpPr>
        <p:grpSpPr>
          <a:xfrm>
            <a:off x="568390" y="1622599"/>
            <a:ext cx="11266836" cy="8078216"/>
            <a:chOff x="0" y="0"/>
            <a:chExt cx="11266834" cy="8078214"/>
          </a:xfrm>
        </p:grpSpPr>
        <p:pic>
          <p:nvPicPr>
            <p:cNvPr id="170" name="Abb_6_23.png" descr="Abb_6_23.png"/>
            <p:cNvPicPr>
              <a:picLocks noChangeAspect="1"/>
            </p:cNvPicPr>
            <p:nvPr/>
          </p:nvPicPr>
          <p:blipFill>
            <a:blip r:embed="rId2">
              <a:extLst/>
            </a:blip>
            <a:srcRect l="0" t="0" r="0" b="0"/>
            <a:stretch>
              <a:fillRect/>
            </a:stretch>
          </p:blipFill>
          <p:spPr>
            <a:xfrm>
              <a:off x="0" y="0"/>
              <a:ext cx="8767744" cy="7539483"/>
            </a:xfrm>
            <a:prstGeom prst="rect">
              <a:avLst/>
            </a:prstGeom>
            <a:ln w="12700" cap="flat">
              <a:noFill/>
              <a:miter lim="400000"/>
            </a:ln>
            <a:effectLst/>
          </p:spPr>
        </p:pic>
        <p:sp>
          <p:nvSpPr>
            <p:cNvPr id="17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73" name="Abb. 6. 23"/>
          <p:cNvSpPr txBox="1"/>
          <p:nvPr/>
        </p:nvSpPr>
        <p:spPr>
          <a:xfrm>
            <a:off x="9786068" y="7244381"/>
            <a:ext cx="128453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 23</a:t>
            </a:r>
          </a:p>
        </p:txBody>
      </p:sp>
      <p:sp>
        <p:nvSpPr>
          <p:cNvPr id="174" name="Experimentelle Bestimmung von Schmelzbe- reichen eines Gabbros unter wasserfreien und wassergesättigten Bedingungen (nach Lambert und Wyllie 1972)"/>
          <p:cNvSpPr txBox="1"/>
          <p:nvPr/>
        </p:nvSpPr>
        <p:spPr>
          <a:xfrm>
            <a:off x="9786068" y="7612681"/>
            <a:ext cx="2939357"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Experimentelle Bestimmung von Schmelzbe- reichen eines Gabbros unter wasserfreien und wassergesättigten Bedingungen (nach Lambert und Wyllie 1972)</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8" name="Image Gallery"/>
          <p:cNvGrpSpPr/>
          <p:nvPr/>
        </p:nvGrpSpPr>
        <p:grpSpPr>
          <a:xfrm>
            <a:off x="568390" y="1622599"/>
            <a:ext cx="11266836" cy="8078216"/>
            <a:chOff x="0" y="0"/>
            <a:chExt cx="11266834" cy="8078214"/>
          </a:xfrm>
        </p:grpSpPr>
        <p:pic>
          <p:nvPicPr>
            <p:cNvPr id="176" name="Abb_6_24.png" descr="Abb_6_24.png"/>
            <p:cNvPicPr>
              <a:picLocks noChangeAspect="1"/>
            </p:cNvPicPr>
            <p:nvPr/>
          </p:nvPicPr>
          <p:blipFill>
            <a:blip r:embed="rId2">
              <a:extLst/>
            </a:blip>
            <a:srcRect l="0" t="0" r="0" b="0"/>
            <a:stretch>
              <a:fillRect/>
            </a:stretch>
          </p:blipFill>
          <p:spPr>
            <a:xfrm>
              <a:off x="0" y="0"/>
              <a:ext cx="9386029" cy="7539483"/>
            </a:xfrm>
            <a:prstGeom prst="rect">
              <a:avLst/>
            </a:prstGeom>
            <a:ln w="12700" cap="flat">
              <a:noFill/>
              <a:miter lim="400000"/>
            </a:ln>
            <a:effectLst/>
          </p:spPr>
        </p:pic>
        <p:sp>
          <p:nvSpPr>
            <p:cNvPr id="17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79" name="Abb. 6.24"/>
          <p:cNvSpPr txBox="1"/>
          <p:nvPr/>
        </p:nvSpPr>
        <p:spPr>
          <a:xfrm>
            <a:off x="10277892" y="7244381"/>
            <a:ext cx="123218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6.24</a:t>
            </a:r>
          </a:p>
        </p:txBody>
      </p:sp>
      <p:sp>
        <p:nvSpPr>
          <p:cNvPr id="180" name="Schmelzkurve von Albit in Abhängigkeit von der Wasseraktivität in der Schmelze (nach Bohlen et al. 1982; Johannes und Holtz 1996)"/>
          <p:cNvSpPr txBox="1"/>
          <p:nvPr/>
        </p:nvSpPr>
        <p:spPr>
          <a:xfrm>
            <a:off x="10277892" y="7612681"/>
            <a:ext cx="2447533"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Schmelzkurve von Albit in Abhängigkeit von der Wasseraktivität in der Schmelze (nach Bohlen et al. 1982; Johannes und Holtz 1996)</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4" name="Image Gallery"/>
          <p:cNvGrpSpPr/>
          <p:nvPr/>
        </p:nvGrpSpPr>
        <p:grpSpPr>
          <a:xfrm>
            <a:off x="568390" y="1622599"/>
            <a:ext cx="11266836" cy="8078216"/>
            <a:chOff x="0" y="0"/>
            <a:chExt cx="11266834" cy="8078214"/>
          </a:xfrm>
        </p:grpSpPr>
        <p:pic>
          <p:nvPicPr>
            <p:cNvPr id="182" name="Abb_6_25.png" descr="Abb_6_25.png"/>
            <p:cNvPicPr>
              <a:picLocks noChangeAspect="1"/>
            </p:cNvPicPr>
            <p:nvPr/>
          </p:nvPicPr>
          <p:blipFill>
            <a:blip r:embed="rId2">
              <a:extLst/>
            </a:blip>
            <a:srcRect l="0" t="0" r="0" b="0"/>
            <a:stretch>
              <a:fillRect/>
            </a:stretch>
          </p:blipFill>
          <p:spPr>
            <a:xfrm>
              <a:off x="0" y="0"/>
              <a:ext cx="8701028" cy="7539483"/>
            </a:xfrm>
            <a:prstGeom prst="rect">
              <a:avLst/>
            </a:prstGeom>
            <a:ln w="12700" cap="flat">
              <a:noFill/>
              <a:miter lim="400000"/>
            </a:ln>
            <a:effectLst/>
          </p:spPr>
        </p:pic>
        <p:sp>
          <p:nvSpPr>
            <p:cNvPr id="18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85" name="Abb. 6. 25"/>
          <p:cNvSpPr txBox="1"/>
          <p:nvPr/>
        </p:nvSpPr>
        <p:spPr>
          <a:xfrm>
            <a:off x="9575476" y="6520481"/>
            <a:ext cx="1278733"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 25</a:t>
            </a:r>
          </a:p>
        </p:txBody>
      </p:sp>
      <p:sp>
        <p:nvSpPr>
          <p:cNvPr id="186" name="P-T-Phasendiagramm der Reaktion Muskovit = Quarz + Kalifeldspat + Al2SiO5 + H2O bei variablen Wasserdrücken. Die gestrichelte isobare Linie repräsentiert den in Abb. 6.26 dargestellten T-X-Schnitt (berechnete Kurven, Programm TWQ; Berman 1991)"/>
          <p:cNvSpPr txBox="1"/>
          <p:nvPr/>
        </p:nvSpPr>
        <p:spPr>
          <a:xfrm>
            <a:off x="9575476" y="6888781"/>
            <a:ext cx="3149949"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P-T-Phasendiagramm der Reaktion Muskovit = Quarz + Kalifeldspat + Al</a:t>
            </a:r>
            <a:r>
              <a:rPr baseline="-5999"/>
              <a:t>2</a:t>
            </a:r>
            <a:r>
              <a:t>SiO</a:t>
            </a:r>
            <a:r>
              <a:rPr baseline="-5999"/>
              <a:t>5</a:t>
            </a:r>
            <a:r>
              <a:t> + H</a:t>
            </a:r>
            <a:r>
              <a:rPr baseline="-5999"/>
              <a:t>2</a:t>
            </a:r>
            <a:r>
              <a:t>O bei variablen Wasserdrücken. Die gestrichelte isobare Linie repräsentiert den in Abb. 6.26 dargestellten T-X-Schnitt (berechnete Kurven, Programm TWQ; Berman 1991)</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0" name="Image Gallery"/>
          <p:cNvGrpSpPr/>
          <p:nvPr/>
        </p:nvGrpSpPr>
        <p:grpSpPr>
          <a:xfrm>
            <a:off x="568390" y="1622599"/>
            <a:ext cx="11266836" cy="8078216"/>
            <a:chOff x="0" y="0"/>
            <a:chExt cx="11266834" cy="8078214"/>
          </a:xfrm>
        </p:grpSpPr>
        <p:pic>
          <p:nvPicPr>
            <p:cNvPr id="188" name="Abb_6_26.png" descr="Abb_6_26.png"/>
            <p:cNvPicPr>
              <a:picLocks noChangeAspect="1"/>
            </p:cNvPicPr>
            <p:nvPr/>
          </p:nvPicPr>
          <p:blipFill>
            <a:blip r:embed="rId2">
              <a:extLst/>
            </a:blip>
            <a:srcRect l="0" t="0" r="0" b="0"/>
            <a:stretch>
              <a:fillRect/>
            </a:stretch>
          </p:blipFill>
          <p:spPr>
            <a:xfrm>
              <a:off x="0" y="0"/>
              <a:ext cx="8777047" cy="7539483"/>
            </a:xfrm>
            <a:prstGeom prst="rect">
              <a:avLst/>
            </a:prstGeom>
            <a:ln w="12700" cap="flat">
              <a:noFill/>
              <a:miter lim="400000"/>
            </a:ln>
            <a:effectLst/>
          </p:spPr>
        </p:pic>
        <p:sp>
          <p:nvSpPr>
            <p:cNvPr id="18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91" name="Abb. 6.26"/>
          <p:cNvSpPr txBox="1"/>
          <p:nvPr/>
        </p:nvSpPr>
        <p:spPr>
          <a:xfrm>
            <a:off x="9503890" y="6520481"/>
            <a:ext cx="128989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6.26</a:t>
            </a:r>
            <a:r>
              <a:t> </a:t>
            </a:r>
          </a:p>
        </p:txBody>
      </p:sp>
      <p:sp>
        <p:nvSpPr>
          <p:cNvPr id="192" name="T-XH2O-Phasendiagramm der Reaktion Muskovit + Quarz = Kalifeldspat + Al2SiO5 + H2O bei 0,5 GPa. Es wird ein ideales Gemenge H2O-CO2 vorausgesetzt. Die Punkte entsprechen denen in Abb. 6.25 (berechnete Kurve, Programm TWQ; Berman 1991)"/>
          <p:cNvSpPr txBox="1"/>
          <p:nvPr/>
        </p:nvSpPr>
        <p:spPr>
          <a:xfrm>
            <a:off x="9503890" y="7130081"/>
            <a:ext cx="322153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T-XH</a:t>
            </a:r>
            <a:r>
              <a:rPr baseline="-5999"/>
              <a:t>2</a:t>
            </a:r>
            <a:r>
              <a:t>O-Phasendiagramm der Reaktion Muskovit + Quarz = Kalifeldspat + Al</a:t>
            </a:r>
            <a:r>
              <a:rPr baseline="-5999"/>
              <a:t>2</a:t>
            </a:r>
            <a:r>
              <a:t>SiO</a:t>
            </a:r>
            <a:r>
              <a:rPr baseline="-5999"/>
              <a:t>5</a:t>
            </a:r>
            <a:r>
              <a:t> + H</a:t>
            </a:r>
            <a:r>
              <a:rPr baseline="-5999"/>
              <a:t>2</a:t>
            </a:r>
            <a:r>
              <a:t>O bei 0,5 GPa. Es wird ein ideales Gemenge H</a:t>
            </a:r>
            <a:r>
              <a:rPr baseline="-5999"/>
              <a:t>2</a:t>
            </a:r>
            <a:r>
              <a:t>O-CO</a:t>
            </a:r>
            <a:r>
              <a:rPr baseline="-5999"/>
              <a:t>2</a:t>
            </a:r>
            <a:r>
              <a:t> vorausgesetzt. Die Punkte entsprechen denen in Abb. 6.25 (berechnete Kurve, Programm TWQ; Berman 1991)</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6" name="Image Gallery"/>
          <p:cNvGrpSpPr/>
          <p:nvPr/>
        </p:nvGrpSpPr>
        <p:grpSpPr>
          <a:xfrm>
            <a:off x="568390" y="1622599"/>
            <a:ext cx="11266836" cy="8078216"/>
            <a:chOff x="0" y="0"/>
            <a:chExt cx="11266834" cy="8078214"/>
          </a:xfrm>
        </p:grpSpPr>
        <p:pic>
          <p:nvPicPr>
            <p:cNvPr id="194" name="Abb_6_27.png" descr="Abb_6_27.png"/>
            <p:cNvPicPr>
              <a:picLocks noChangeAspect="1"/>
            </p:cNvPicPr>
            <p:nvPr/>
          </p:nvPicPr>
          <p:blipFill>
            <a:blip r:embed="rId2">
              <a:extLst/>
            </a:blip>
            <a:srcRect l="0" t="0" r="0" b="0"/>
            <a:stretch>
              <a:fillRect/>
            </a:stretch>
          </p:blipFill>
          <p:spPr>
            <a:xfrm>
              <a:off x="0" y="0"/>
              <a:ext cx="11266835" cy="6344829"/>
            </a:xfrm>
            <a:prstGeom prst="rect">
              <a:avLst/>
            </a:prstGeom>
            <a:ln w="12700" cap="flat">
              <a:noFill/>
              <a:miter lim="400000"/>
            </a:ln>
            <a:effectLst/>
          </p:spPr>
        </p:pic>
        <p:sp>
          <p:nvSpPr>
            <p:cNvPr id="19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97" name="Abb. 6.27"/>
          <p:cNvSpPr txBox="1"/>
          <p:nvPr/>
        </p:nvSpPr>
        <p:spPr>
          <a:xfrm>
            <a:off x="5100091" y="8336581"/>
            <a:ext cx="121321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6.27</a:t>
            </a:r>
          </a:p>
        </p:txBody>
      </p:sp>
      <p:sp>
        <p:nvSpPr>
          <p:cNvPr id="198" name="P-T-Bedingungen der Reaktion Kalzit + Quarz = Wollastonit + CO2. Die Kurve illustriert den Einfluss des Drucks auf die Steigung der Gleichgewichtskurve (nach Ernst 1976)"/>
          <p:cNvSpPr txBox="1"/>
          <p:nvPr/>
        </p:nvSpPr>
        <p:spPr>
          <a:xfrm>
            <a:off x="6314553" y="8336581"/>
            <a:ext cx="6410872"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P-T-Bedingungen der Reaktion Kalzit + Quarz = Wollastonit + CO</a:t>
            </a:r>
            <a:r>
              <a:rPr baseline="-5999"/>
              <a:t>2</a:t>
            </a:r>
            <a:r>
              <a:t>. Die Kurve illustriert den Einfluss des Drucks auf die Steigung der Gleichgewichtskurve (nach Ernst 1976)</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2" name="Image Gallery"/>
          <p:cNvGrpSpPr/>
          <p:nvPr/>
        </p:nvGrpSpPr>
        <p:grpSpPr>
          <a:xfrm>
            <a:off x="568390" y="1622599"/>
            <a:ext cx="11266836" cy="8078216"/>
            <a:chOff x="0" y="0"/>
            <a:chExt cx="11266834" cy="8078214"/>
          </a:xfrm>
        </p:grpSpPr>
        <p:pic>
          <p:nvPicPr>
            <p:cNvPr id="200" name="Abb_6_28.png" descr="Abb_6_28.png"/>
            <p:cNvPicPr>
              <a:picLocks noChangeAspect="1"/>
            </p:cNvPicPr>
            <p:nvPr/>
          </p:nvPicPr>
          <p:blipFill>
            <a:blip r:embed="rId2">
              <a:extLst/>
            </a:blip>
            <a:srcRect l="0" t="0" r="0" b="0"/>
            <a:stretch>
              <a:fillRect/>
            </a:stretch>
          </p:blipFill>
          <p:spPr>
            <a:xfrm>
              <a:off x="0" y="0"/>
              <a:ext cx="7557809" cy="7539483"/>
            </a:xfrm>
            <a:prstGeom prst="rect">
              <a:avLst/>
            </a:prstGeom>
            <a:ln w="12700" cap="flat">
              <a:noFill/>
              <a:miter lim="400000"/>
            </a:ln>
            <a:effectLst/>
          </p:spPr>
        </p:pic>
        <p:sp>
          <p:nvSpPr>
            <p:cNvPr id="20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203" name="Abb. 6.28"/>
          <p:cNvSpPr txBox="1"/>
          <p:nvPr/>
        </p:nvSpPr>
        <p:spPr>
          <a:xfrm>
            <a:off x="8465913" y="7726981"/>
            <a:ext cx="129636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6.28</a:t>
            </a:r>
            <a:r>
              <a:t> </a:t>
            </a:r>
          </a:p>
        </p:txBody>
      </p:sp>
      <p:sp>
        <p:nvSpPr>
          <p:cNvPr id="204" name="P-T-XCO2 der Reaktion Kalzit + Quarz = Wollastonit + CO2 bei 0,5 GPa. Es wird ein ideales Gemenge H2O-CO2  vorausgesetzt (nach Ernst 1976)"/>
          <p:cNvSpPr txBox="1"/>
          <p:nvPr/>
        </p:nvSpPr>
        <p:spPr>
          <a:xfrm>
            <a:off x="8465913" y="8095281"/>
            <a:ext cx="4259512"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P-T-X</a:t>
            </a:r>
            <a:r>
              <a:rPr baseline="-5999"/>
              <a:t>CO2</a:t>
            </a:r>
            <a:r>
              <a:t> der Reaktion Kalzit + Quarz = Wollastonit + CO</a:t>
            </a:r>
            <a:r>
              <a:rPr baseline="-5999"/>
              <a:t>2</a:t>
            </a:r>
            <a:r>
              <a:t> bei 0,5 GPa. Es wird ein ideales Gemenge H</a:t>
            </a:r>
            <a:r>
              <a:rPr baseline="-5999"/>
              <a:t>2</a:t>
            </a:r>
            <a:r>
              <a:t>O-CO</a:t>
            </a:r>
            <a:r>
              <a:rPr baseline="-5999"/>
              <a:t>2</a:t>
            </a:r>
            <a:r>
              <a:t>  vorausgesetzt (nach Ernst 1976)</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8390" y="2190673"/>
            <a:ext cx="11266836" cy="7510141"/>
            <a:chOff x="0" y="568074"/>
            <a:chExt cx="11266834" cy="7510140"/>
          </a:xfrm>
        </p:grpSpPr>
        <p:pic>
          <p:nvPicPr>
            <p:cNvPr id="44" name="Abb_6_02.png" descr="Abb_6_02.png"/>
            <p:cNvPicPr>
              <a:picLocks noChangeAspect="1"/>
            </p:cNvPicPr>
            <p:nvPr/>
          </p:nvPicPr>
          <p:blipFill>
            <a:blip r:embed="rId2">
              <a:extLst/>
            </a:blip>
            <a:srcRect l="0" t="0" r="0" b="0"/>
            <a:stretch>
              <a:fillRect/>
            </a:stretch>
          </p:blipFill>
          <p:spPr>
            <a:xfrm>
              <a:off x="0" y="568074"/>
              <a:ext cx="11266835" cy="4980935"/>
            </a:xfrm>
            <a:prstGeom prst="rect">
              <a:avLst/>
            </a:prstGeom>
            <a:ln w="12700" cap="flat">
              <a:noFill/>
              <a:miter lim="400000"/>
            </a:ln>
            <a:effectLst/>
          </p:spPr>
        </p:pic>
        <p:sp>
          <p:nvSpPr>
            <p:cNvPr id="4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7" name="Abb. 6.2"/>
          <p:cNvSpPr txBox="1"/>
          <p:nvPr/>
        </p:nvSpPr>
        <p:spPr>
          <a:xfrm>
            <a:off x="3007642" y="7848600"/>
            <a:ext cx="1141773"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6.2</a:t>
            </a:r>
            <a:r>
              <a:t> </a:t>
            </a:r>
          </a:p>
        </p:txBody>
      </p:sp>
      <p:sp>
        <p:nvSpPr>
          <p:cNvPr id="48" name="Unterschiedliche Stabilität eines Quaders entsprechend seiner räumlichen Ausrichtung: A ist instabil, B metastabil, C stabil (G: Schwerpunkt)"/>
          <p:cNvSpPr txBox="1"/>
          <p:nvPr/>
        </p:nvSpPr>
        <p:spPr>
          <a:xfrm>
            <a:off x="3007642" y="8216899"/>
            <a:ext cx="698951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Unterschiedliche Stabilität eines Quaders entsprechend seiner räumlichen Ausrichtung: A ist instabil, B metastabil, C stabil (G: Schwerpunkt)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8" name="Image Gallery"/>
          <p:cNvGrpSpPr/>
          <p:nvPr/>
        </p:nvGrpSpPr>
        <p:grpSpPr>
          <a:xfrm>
            <a:off x="568390" y="1622599"/>
            <a:ext cx="11266836" cy="8078216"/>
            <a:chOff x="0" y="0"/>
            <a:chExt cx="11266834" cy="8078214"/>
          </a:xfrm>
        </p:grpSpPr>
        <p:pic>
          <p:nvPicPr>
            <p:cNvPr id="206" name="Abb_6_29.png" descr="Abb_6_29.png"/>
            <p:cNvPicPr>
              <a:picLocks noChangeAspect="1"/>
            </p:cNvPicPr>
            <p:nvPr/>
          </p:nvPicPr>
          <p:blipFill>
            <a:blip r:embed="rId2">
              <a:extLst/>
            </a:blip>
            <a:srcRect l="0" t="0" r="0" b="0"/>
            <a:stretch>
              <a:fillRect/>
            </a:stretch>
          </p:blipFill>
          <p:spPr>
            <a:xfrm>
              <a:off x="0" y="0"/>
              <a:ext cx="6650324" cy="7539483"/>
            </a:xfrm>
            <a:prstGeom prst="rect">
              <a:avLst/>
            </a:prstGeom>
            <a:ln w="12700" cap="flat">
              <a:noFill/>
              <a:miter lim="400000"/>
            </a:ln>
            <a:effectLst/>
          </p:spPr>
        </p:pic>
        <p:sp>
          <p:nvSpPr>
            <p:cNvPr id="20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209" name="Abb. 6.29"/>
          <p:cNvSpPr txBox="1"/>
          <p:nvPr/>
        </p:nvSpPr>
        <p:spPr>
          <a:xfrm>
            <a:off x="8395269" y="7244381"/>
            <a:ext cx="123185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6.29</a:t>
            </a:r>
          </a:p>
        </p:txBody>
      </p:sp>
      <p:sp>
        <p:nvSpPr>
          <p:cNvPr id="210" name="Schematisches T -XCO2 Diagramm der Gleichgewichtsbedingungen gemischter Reaktionen mit einem Gemenge von H2O-CO2. Die Buchstaben a und b stehen für feste Phasen. Die Stöchiometrie der Reaktionen wird vernachlässigt (nach Kerrick 1974)"/>
          <p:cNvSpPr txBox="1"/>
          <p:nvPr/>
        </p:nvSpPr>
        <p:spPr>
          <a:xfrm>
            <a:off x="8395269" y="7612681"/>
            <a:ext cx="4330156"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Schematisches T -X</a:t>
            </a:r>
            <a:r>
              <a:rPr baseline="-5999"/>
              <a:t>CO2</a:t>
            </a:r>
            <a:r>
              <a:t> Diagramm der Gleichgewichtsbedingungen gemischter Reaktionen mit einem Gemenge von H</a:t>
            </a:r>
            <a:r>
              <a:rPr baseline="-5999"/>
              <a:t>2</a:t>
            </a:r>
            <a:r>
              <a:t>O-CO</a:t>
            </a:r>
            <a:r>
              <a:rPr baseline="-5999"/>
              <a:t>2</a:t>
            </a:r>
            <a:r>
              <a:t>. Die Buchstaben a und b stehen für feste Phasen. Die Stöchiometrie der Reaktionen wird vernachlässigt (nach Kerrick 1974)</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4" name="Image Gallery"/>
          <p:cNvGrpSpPr/>
          <p:nvPr/>
        </p:nvGrpSpPr>
        <p:grpSpPr>
          <a:xfrm>
            <a:off x="568390" y="1622599"/>
            <a:ext cx="11266836" cy="6510783"/>
            <a:chOff x="0" y="0"/>
            <a:chExt cx="11266834" cy="6510782"/>
          </a:xfrm>
        </p:grpSpPr>
        <p:pic>
          <p:nvPicPr>
            <p:cNvPr id="212" name="Abb_6_30.png" descr="Abb_6_30.png"/>
            <p:cNvPicPr>
              <a:picLocks noChangeAspect="1"/>
            </p:cNvPicPr>
            <p:nvPr/>
          </p:nvPicPr>
          <p:blipFill>
            <a:blip r:embed="rId2">
              <a:extLst/>
            </a:blip>
            <a:srcRect l="0" t="0" r="0" b="0"/>
            <a:stretch>
              <a:fillRect/>
            </a:stretch>
          </p:blipFill>
          <p:spPr>
            <a:xfrm>
              <a:off x="0" y="0"/>
              <a:ext cx="8896508" cy="5972051"/>
            </a:xfrm>
            <a:prstGeom prst="rect">
              <a:avLst/>
            </a:prstGeom>
            <a:ln w="12700" cap="flat">
              <a:noFill/>
              <a:miter lim="400000"/>
            </a:ln>
            <a:effectLst/>
          </p:spPr>
        </p:pic>
        <p:sp>
          <p:nvSpPr>
            <p:cNvPr id="213" name="Type to enter a caption."/>
            <p:cNvSpPr/>
            <p:nvPr/>
          </p:nvSpPr>
          <p:spPr>
            <a:xfrm>
              <a:off x="0" y="6048250"/>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215" name="T-X-Phasendiagramm von quarzhaltigen Dolomiten bei einem konstanten Druck von 250 MPa. Dargestellt ist ein Dolomit mit ursprünglichem Überschuss von Kalzit und Dolomit, 10 % Quarz und 2 % eines Fluides. a Die Kurven stellen die Gleichgewichtsgrenzen von "/>
          <p:cNvSpPr txBox="1"/>
          <p:nvPr/>
        </p:nvSpPr>
        <p:spPr>
          <a:xfrm>
            <a:off x="471901" y="7702574"/>
            <a:ext cx="12253524"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T-X-Phasendiagramm von quarzhaltigen Dolomiten bei einem konstanten Druck von 250 MPa. Dargestellt ist ein Dolomit mit ursprünglichem Überschuss von Kalzit und Dolomit, 10 % Quarz und 2 % eines Fluides. a Die Kurven stellen die Gleichgewichtsgrenzen von gemischten Reaktionen dar. Ihre Geometrien entsprechen denen in Abb. 6.29. Dolomit ist in den Feldern des Brucits und Periklas nicht stabil. Die gestrichelte rote Linie entspricht dem Pfad, dem ein Dolomit eines gemischten Fluides (20Mol-% CO</a:t>
            </a:r>
            <a:r>
              <a:rPr baseline="-5999"/>
              <a:t>2</a:t>
            </a:r>
            <a:r>
              <a:t>, 80Mol-% Wasser) bei einer isobaren Temperaturerhöhung folgt. b Entsprechende mineralogischen Veränderungen entlang des Reaktionspfads (gestrichelte rote Linie in dem Diagramm a) (gerechnet mit Theriak-Domino Software)</a:t>
            </a:r>
          </a:p>
        </p:txBody>
      </p:sp>
      <p:sp>
        <p:nvSpPr>
          <p:cNvPr id="216" name="Abb. 6.30"/>
          <p:cNvSpPr txBox="1"/>
          <p:nvPr/>
        </p:nvSpPr>
        <p:spPr>
          <a:xfrm>
            <a:off x="471901" y="7410499"/>
            <a:ext cx="130161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6.30</a:t>
            </a:r>
            <a:r>
              <a: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0" name="Image Gallery"/>
          <p:cNvGrpSpPr/>
          <p:nvPr/>
        </p:nvGrpSpPr>
        <p:grpSpPr>
          <a:xfrm>
            <a:off x="568390" y="1622599"/>
            <a:ext cx="11266836" cy="6510783"/>
            <a:chOff x="0" y="0"/>
            <a:chExt cx="11266834" cy="6510782"/>
          </a:xfrm>
        </p:grpSpPr>
        <p:pic>
          <p:nvPicPr>
            <p:cNvPr id="218" name="Abb_6_31.png" descr="Abb_6_31.png"/>
            <p:cNvPicPr>
              <a:picLocks noChangeAspect="1"/>
            </p:cNvPicPr>
            <p:nvPr/>
          </p:nvPicPr>
          <p:blipFill>
            <a:blip r:embed="rId2">
              <a:extLst/>
            </a:blip>
            <a:srcRect l="0" t="0" r="0" b="0"/>
            <a:stretch>
              <a:fillRect/>
            </a:stretch>
          </p:blipFill>
          <p:spPr>
            <a:xfrm>
              <a:off x="0" y="0"/>
              <a:ext cx="8842640" cy="5972051"/>
            </a:xfrm>
            <a:prstGeom prst="rect">
              <a:avLst/>
            </a:prstGeom>
            <a:ln w="12700" cap="flat">
              <a:noFill/>
              <a:miter lim="400000"/>
            </a:ln>
            <a:effectLst/>
          </p:spPr>
        </p:pic>
        <p:sp>
          <p:nvSpPr>
            <p:cNvPr id="219" name="Type to enter a caption."/>
            <p:cNvSpPr/>
            <p:nvPr/>
          </p:nvSpPr>
          <p:spPr>
            <a:xfrm>
              <a:off x="0" y="6048250"/>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221" name="T-X-Phasendiagramm von quarzhaltigen Marmor bei einem konstanten Druck von 250 MPa. Dargestellt ist ein Dolomit mit ursprünglichem Überfluss von Kalzit und Quarz, 10 % Dolomit und 2 % eines Fluides. a Die Kurven stellen die Gleichgewichtsgrenzen von gemi"/>
          <p:cNvSpPr txBox="1"/>
          <p:nvPr/>
        </p:nvSpPr>
        <p:spPr>
          <a:xfrm>
            <a:off x="471901" y="7702574"/>
            <a:ext cx="12253524"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T-X-Phasendiagramm von quarzhaltigen Marmor bei einem konstanten Druck von 250 MPa. Dargestellt ist ein Dolomit mit ursprünglichem Überfluss von Kalzit und Quarz, 10 % Dolomit und 2 % eines Fluides. a Die Kurven stellen die Gleichgewichtsgrenzen von gemischten Reaktionen dar. Ihre Geometrien entsprechen denen in Abb. 6.29. Die gestrichelte rote Linie entspricht dem Pfad, dem ein Dolomit eines gemischten Fluides (20 Mol-% CO</a:t>
            </a:r>
            <a:r>
              <a:rPr baseline="-5999"/>
              <a:t>2</a:t>
            </a:r>
            <a:r>
              <a:t> , 80 Mol-% Wasser) bei einer isobaren Temperaturerhöhung folgt. b Entsprechende mineralogische Veränderungen entlang des Reaktionspfads (gestrichelte rote Linie in dem Diagramm a) (gerechnet mit Theriak-Domino Software)</a:t>
            </a:r>
          </a:p>
        </p:txBody>
      </p:sp>
      <p:sp>
        <p:nvSpPr>
          <p:cNvPr id="222" name="Abb. 6.31"/>
          <p:cNvSpPr txBox="1"/>
          <p:nvPr/>
        </p:nvSpPr>
        <p:spPr>
          <a:xfrm>
            <a:off x="471901" y="7410499"/>
            <a:ext cx="125328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6.31</a:t>
            </a: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8390" y="1622599"/>
            <a:ext cx="11266836" cy="8078216"/>
            <a:chOff x="0" y="0"/>
            <a:chExt cx="11266834" cy="8078214"/>
          </a:xfrm>
        </p:grpSpPr>
        <p:pic>
          <p:nvPicPr>
            <p:cNvPr id="50" name="Abb_6_03.png" descr="Abb_6_03.png"/>
            <p:cNvPicPr>
              <a:picLocks noChangeAspect="1"/>
            </p:cNvPicPr>
            <p:nvPr/>
          </p:nvPicPr>
          <p:blipFill>
            <a:blip r:embed="rId2">
              <a:extLst/>
            </a:blip>
            <a:srcRect l="0" t="0" r="0" b="0"/>
            <a:stretch>
              <a:fillRect/>
            </a:stretch>
          </p:blipFill>
          <p:spPr>
            <a:xfrm>
              <a:off x="0" y="0"/>
              <a:ext cx="6896734" cy="7539483"/>
            </a:xfrm>
            <a:prstGeom prst="rect">
              <a:avLst/>
            </a:prstGeom>
            <a:ln w="12700" cap="flat">
              <a:noFill/>
              <a:miter lim="400000"/>
            </a:ln>
            <a:effectLst/>
          </p:spPr>
        </p:pic>
        <p:sp>
          <p:nvSpPr>
            <p:cNvPr id="5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3" name="Abb. 6.3"/>
          <p:cNvSpPr txBox="1"/>
          <p:nvPr/>
        </p:nvSpPr>
        <p:spPr>
          <a:xfrm>
            <a:off x="8465913" y="6520481"/>
            <a:ext cx="114132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6.3</a:t>
            </a:r>
            <a:r>
              <a:t> </a:t>
            </a:r>
          </a:p>
        </p:txBody>
      </p:sp>
      <p:sp>
        <p:nvSpPr>
          <p:cNvPr id="54" name="Darstellung von Flächen der Gibbs-Energie zweier Minerale M1 und M2 im P-T-G-Raum (a). Entlang der Schnittgerade beider Ebe- nen sind die Freien Enthalpien beider Minerale gleich. Zwei Schnitte im P-T-G-Raum sind abgebildet: Schnitt G-T (b) und Schnitt G"/>
          <p:cNvSpPr txBox="1"/>
          <p:nvPr/>
        </p:nvSpPr>
        <p:spPr>
          <a:xfrm>
            <a:off x="8465913" y="6888781"/>
            <a:ext cx="4259512"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Darstellung von Flächen der Gibbs-Energie zweier Minerale M1 und M2 im P-T-G-Raum (a). Entlang der Schnittgerade beider Ebe- nen sind die Freien Enthalpien beider Minerale gleich. Zwei Schnitte im P-T-G-Raum sind abgebildet: Schnitt G-T (b) und Schnitt G-P (c); d illustriert die Projektion der Schnittgerade beider Flächen in die P-T- Ebene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8390" y="2684107"/>
            <a:ext cx="11266836" cy="7016708"/>
            <a:chOff x="0" y="1061508"/>
            <a:chExt cx="11266834" cy="7016706"/>
          </a:xfrm>
        </p:grpSpPr>
        <p:pic>
          <p:nvPicPr>
            <p:cNvPr id="56" name="Abb_6_04.png" descr="Abb_6_04.png"/>
            <p:cNvPicPr>
              <a:picLocks noChangeAspect="1"/>
            </p:cNvPicPr>
            <p:nvPr/>
          </p:nvPicPr>
          <p:blipFill>
            <a:blip r:embed="rId2">
              <a:extLst/>
            </a:blip>
            <a:srcRect l="0" t="0" r="0" b="0"/>
            <a:stretch>
              <a:fillRect/>
            </a:stretch>
          </p:blipFill>
          <p:spPr>
            <a:xfrm>
              <a:off x="0" y="1061508"/>
              <a:ext cx="11266835" cy="3089985"/>
            </a:xfrm>
            <a:prstGeom prst="rect">
              <a:avLst/>
            </a:prstGeom>
            <a:ln w="12700" cap="flat">
              <a:noFill/>
              <a:miter lim="400000"/>
            </a:ln>
            <a:effectLst/>
          </p:spPr>
        </p:pic>
        <p:sp>
          <p:nvSpPr>
            <p:cNvPr id="5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9" name="Abb. 6. 4"/>
          <p:cNvSpPr txBox="1"/>
          <p:nvPr/>
        </p:nvSpPr>
        <p:spPr>
          <a:xfrm>
            <a:off x="568390" y="6336331"/>
            <a:ext cx="114702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a:t>
            </a:r>
            <a:r>
              <a:t> 4</a:t>
            </a:r>
          </a:p>
        </p:txBody>
      </p:sp>
      <p:sp>
        <p:nvSpPr>
          <p:cNvPr id="60" name="Schmelzreaktion und Beziehungen zwischen Gibbs-Energie, T und P von flüssiger und fester Phase. a Schematisches P-T-Diagramm einer Schmelzreaktion; b die Veränderung von G bei konstantem Druck bei einer Temperaturerhöhung wird durch eine Gerade mit negat"/>
          <p:cNvSpPr txBox="1"/>
          <p:nvPr/>
        </p:nvSpPr>
        <p:spPr>
          <a:xfrm>
            <a:off x="568390" y="6704631"/>
            <a:ext cx="11630977" cy="25378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Schmelzreaktion und Beziehungen zwischen Gibbs-Energie, T und P von flüssiger und fester Phase. a Schematisches P-T-Diagramm einer Schmelzreaktion; b die Veränderung von G bei konstantem Druck bei einer Temperaturerhöhung wird durch eine Gerade mit negativer Steigung 􏰁S in einem G-T-Diagramm dargestellt. Die Neigung ist bei einer Flüssigkeit steiler, da S</a:t>
            </a:r>
            <a:r>
              <a:rPr baseline="-5999"/>
              <a:t>flüssig</a:t>
            </a:r>
            <a:r>
              <a:t> &gt; S</a:t>
            </a:r>
            <a:r>
              <a:rPr baseline="-5999"/>
              <a:t>fest</a:t>
            </a:r>
            <a:r>
              <a:t> (Flüssigkeiten weisen eine weniger geordnete Struktur auf als Feststoffe). Die Punkte A und B entsprechen den Punkten in Abbildung (a). An Punkt A ist die feste Phase aufgrund eines niedrigeren G-Werts stabiler als die Flüssigkeit. Wird die Temperatur erhöht, dann nimmt die Gibbs-Energie beider Phasen ab, wobei diejenige der Flüssigkeit schneller abfällt als die des Feststoffes. Bei Punkt B stellt die Flüssigkeit mit einem niedrigeren Energieniveau die stabile Phase dar. c Veränderung von G bei konstanter Temperatur und Druckerhöhung. Setzen wir voraus: V &gt; 0, dann ist die Steigung der Geraden von G mit P positiv und das Volumen der Flüssigkeit liegt ab dem Gleichgewichtsdruck Peq über dem des Feststoffes. Bei niedrigen Drücken ist die Flüssigkeit stabiler als der Feststoff, bei hohen Drücken weniger stabil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8390" y="1622599"/>
            <a:ext cx="11266836" cy="8078216"/>
            <a:chOff x="0" y="0"/>
            <a:chExt cx="11266834" cy="8078214"/>
          </a:xfrm>
        </p:grpSpPr>
        <p:pic>
          <p:nvPicPr>
            <p:cNvPr id="62" name="Abb_6_05.png" descr="Abb_6_05.png"/>
            <p:cNvPicPr>
              <a:picLocks noChangeAspect="1"/>
            </p:cNvPicPr>
            <p:nvPr/>
          </p:nvPicPr>
          <p:blipFill>
            <a:blip r:embed="rId2">
              <a:extLst/>
            </a:blip>
            <a:srcRect l="0" t="0" r="0" b="0"/>
            <a:stretch>
              <a:fillRect/>
            </a:stretch>
          </p:blipFill>
          <p:spPr>
            <a:xfrm>
              <a:off x="0" y="0"/>
              <a:ext cx="8959218" cy="7539483"/>
            </a:xfrm>
            <a:prstGeom prst="rect">
              <a:avLst/>
            </a:prstGeom>
            <a:ln w="12700" cap="flat">
              <a:noFill/>
              <a:miter lim="400000"/>
            </a:ln>
            <a:effectLst/>
          </p:spPr>
        </p:pic>
        <p:sp>
          <p:nvSpPr>
            <p:cNvPr id="6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65" name="Abb. 6.5"/>
          <p:cNvSpPr txBox="1"/>
          <p:nvPr/>
        </p:nvSpPr>
        <p:spPr>
          <a:xfrm>
            <a:off x="9897342" y="6520481"/>
            <a:ext cx="113552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800"/>
            </a:pPr>
            <a:r>
              <a:t>Abb. 6.5</a:t>
            </a:r>
            <a:r>
              <a:t> </a:t>
            </a:r>
          </a:p>
        </p:txBody>
      </p:sp>
      <p:sp>
        <p:nvSpPr>
          <p:cNvPr id="66" name="Experimentelle Bestimmung der Phasenbeziehungen zwi- schen den Polymorphen von Al2SiO5 (rote Kurve nach Richardson et al. 1969, invarianter Punkt: 620 °C, 0,6 GPa; grüne Kurve nach Holda- way 1971, invarianter Punkt 501 °C, 0,38 GPa)"/>
          <p:cNvSpPr txBox="1"/>
          <p:nvPr/>
        </p:nvSpPr>
        <p:spPr>
          <a:xfrm>
            <a:off x="9897342" y="6888781"/>
            <a:ext cx="2828083"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Experimentelle Bestimmung der Phasenbeziehungen zwi- schen den Polymorphen von Al2SiO5 (rote Kurve nach Richardson et al. 1969, invarianter Punkt: 620 °C, 0,6 GPa; grüne Kurve nach Holda- way 1971, invarianter Punkt 501 °C, 0,38 GPa)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8390" y="1622599"/>
            <a:ext cx="11266836" cy="8078216"/>
            <a:chOff x="0" y="0"/>
            <a:chExt cx="11266834" cy="8078214"/>
          </a:xfrm>
        </p:grpSpPr>
        <p:pic>
          <p:nvPicPr>
            <p:cNvPr id="68" name="Abb_6_06.png" descr="Abb_6_06.png"/>
            <p:cNvPicPr>
              <a:picLocks noChangeAspect="1"/>
            </p:cNvPicPr>
            <p:nvPr/>
          </p:nvPicPr>
          <p:blipFill>
            <a:blip r:embed="rId2">
              <a:extLst/>
            </a:blip>
            <a:srcRect l="0" t="0" r="0" b="0"/>
            <a:stretch>
              <a:fillRect/>
            </a:stretch>
          </p:blipFill>
          <p:spPr>
            <a:xfrm>
              <a:off x="0" y="0"/>
              <a:ext cx="6236939" cy="7539483"/>
            </a:xfrm>
            <a:prstGeom prst="rect">
              <a:avLst/>
            </a:prstGeom>
            <a:ln w="12700" cap="flat">
              <a:noFill/>
              <a:miter lim="400000"/>
            </a:ln>
            <a:effectLst/>
          </p:spPr>
        </p:pic>
        <p:sp>
          <p:nvSpPr>
            <p:cNvPr id="6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1" name="Abb. 6.6"/>
          <p:cNvSpPr txBox="1"/>
          <p:nvPr/>
        </p:nvSpPr>
        <p:spPr>
          <a:xfrm>
            <a:off x="8465913" y="6520481"/>
            <a:ext cx="108864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6.6</a:t>
            </a:r>
          </a:p>
        </p:txBody>
      </p:sp>
      <p:sp>
        <p:nvSpPr>
          <p:cNvPr id="72" name="P-T-Diagramm des Einstoffsystems Kohlenstoff. In diesem experimentell ermittelten Diagramm wurde die Anordnung der durch- gezogenen Linie zuverlässig bestimmt. Die gestrichelten Linien weisen eine gewisse Unsicherheit auf. Die unten links rot eingezeichn"/>
          <p:cNvSpPr txBox="1"/>
          <p:nvPr/>
        </p:nvSpPr>
        <p:spPr>
          <a:xfrm>
            <a:off x="8465913" y="6888781"/>
            <a:ext cx="4259512" cy="227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P-T-Diagramm des Einstoffsystems Kohlenstoff. In diesem experimentell ermittelten Diagramm wurde die Anordnung der durch- gezogenen Linie zuverlässig bestimmt. Die gestrichelten Linien weisen eine gewisse Unsicherheit auf. Die unten links rot eingezeichnete Linie entspricht dem kontinentalen geothermischen Gradienten (Kap. 15: Kimberlite; nach Bundy 1980)</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8390" y="1622599"/>
            <a:ext cx="11266836" cy="8078216"/>
            <a:chOff x="0" y="0"/>
            <a:chExt cx="11266834" cy="8078214"/>
          </a:xfrm>
        </p:grpSpPr>
        <p:pic>
          <p:nvPicPr>
            <p:cNvPr id="74" name="Abb_6_07.png" descr="Abb_6_07.png"/>
            <p:cNvPicPr>
              <a:picLocks noChangeAspect="1"/>
            </p:cNvPicPr>
            <p:nvPr/>
          </p:nvPicPr>
          <p:blipFill>
            <a:blip r:embed="rId2">
              <a:extLst/>
            </a:blip>
            <a:srcRect l="0" t="0" r="0" b="0"/>
            <a:stretch>
              <a:fillRect/>
            </a:stretch>
          </p:blipFill>
          <p:spPr>
            <a:xfrm>
              <a:off x="0" y="0"/>
              <a:ext cx="5228565" cy="7539483"/>
            </a:xfrm>
            <a:prstGeom prst="rect">
              <a:avLst/>
            </a:prstGeom>
            <a:ln w="12700" cap="flat">
              <a:noFill/>
              <a:miter lim="400000"/>
            </a:ln>
            <a:effectLst/>
          </p:spPr>
        </p:pic>
        <p:sp>
          <p:nvSpPr>
            <p:cNvPr id="7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7" name="Abb. 6.7"/>
          <p:cNvSpPr txBox="1"/>
          <p:nvPr/>
        </p:nvSpPr>
        <p:spPr>
          <a:xfrm>
            <a:off x="8465913" y="8209581"/>
            <a:ext cx="107000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6.7</a:t>
            </a:r>
          </a:p>
        </p:txBody>
      </p:sp>
      <p:sp>
        <p:nvSpPr>
          <p:cNvPr id="78" name="Stabilitätsfelder der SiO2 -Modifikationen (nach Swamy et al. 1994; Zhang et al. 1996)"/>
          <p:cNvSpPr txBox="1"/>
          <p:nvPr/>
        </p:nvSpPr>
        <p:spPr>
          <a:xfrm>
            <a:off x="8465913" y="8577881"/>
            <a:ext cx="4259512"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Stabilitätsfelder der SiO2 -Modifikationen (nach Swamy et al. 1994; Zhang et al. 1996)</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8390" y="1622599"/>
            <a:ext cx="11266836" cy="8078216"/>
            <a:chOff x="0" y="0"/>
            <a:chExt cx="11266834" cy="8078214"/>
          </a:xfrm>
        </p:grpSpPr>
        <p:pic>
          <p:nvPicPr>
            <p:cNvPr id="80" name="Abb_6_08.png" descr="Abb_6_08.png"/>
            <p:cNvPicPr>
              <a:picLocks noChangeAspect="1"/>
            </p:cNvPicPr>
            <p:nvPr/>
          </p:nvPicPr>
          <p:blipFill>
            <a:blip r:embed="rId2">
              <a:extLst/>
            </a:blip>
            <a:srcRect l="0" t="0" r="0" b="0"/>
            <a:stretch>
              <a:fillRect/>
            </a:stretch>
          </p:blipFill>
          <p:spPr>
            <a:xfrm>
              <a:off x="0" y="0"/>
              <a:ext cx="7652944" cy="7539483"/>
            </a:xfrm>
            <a:prstGeom prst="rect">
              <a:avLst/>
            </a:prstGeom>
            <a:ln w="12700" cap="flat">
              <a:noFill/>
              <a:miter lim="400000"/>
            </a:ln>
            <a:effectLst/>
          </p:spPr>
        </p:pic>
        <p:sp>
          <p:nvSpPr>
            <p:cNvPr id="8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3" name="Abb. 6.8"/>
          <p:cNvSpPr txBox="1"/>
          <p:nvPr/>
        </p:nvSpPr>
        <p:spPr>
          <a:xfrm>
            <a:off x="8465913" y="8209581"/>
            <a:ext cx="109511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6.8</a:t>
            </a:r>
          </a:p>
        </p:txBody>
      </p:sp>
      <p:sp>
        <p:nvSpPr>
          <p:cNvPr id="84" name="Stabilitätsbereiche von Aragonit und Kalzit im P-T -Diagramm"/>
          <p:cNvSpPr txBox="1"/>
          <p:nvPr/>
        </p:nvSpPr>
        <p:spPr>
          <a:xfrm>
            <a:off x="8465913" y="8577881"/>
            <a:ext cx="4259512"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Stabilitätsbereiche von Aragonit und Kalzit im P-T -Diagramm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905B9B"/>
      </a:dk1>
      <a:lt1>
        <a:srgbClr val="4E9B40"/>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