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Master Title">
    <p:spTree>
      <p:nvGrpSpPr>
        <p:cNvPr id="1" name=""/>
        <p:cNvGrpSpPr/>
        <p:nvPr/>
      </p:nvGrpSpPr>
      <p:grpSpPr>
        <a:xfrm>
          <a:off x="0" y="0"/>
          <a:ext cx="0" cy="0"/>
          <a:chOff x="0" y="0"/>
          <a:chExt cx="0" cy="0"/>
        </a:xfrm>
      </p:grpSpPr>
      <p:pic>
        <p:nvPicPr>
          <p:cNvPr id="16" name="Geowissenschaften_Deckblatt.tif" descr="Geowissenschaften_Deckblatt.tif"/>
          <p:cNvPicPr>
            <a:picLocks noChangeAspect="1"/>
          </p:cNvPicPr>
          <p:nvPr/>
        </p:nvPicPr>
        <p:blipFill>
          <a:blip r:embed="rId2">
            <a:extLst/>
          </a:blip>
          <a:srcRect l="0" t="0" r="0" b="0"/>
          <a:stretch>
            <a:fillRect/>
          </a:stretch>
        </p:blipFill>
        <p:spPr>
          <a:xfrm>
            <a:off x="0" y="0"/>
            <a:ext cx="7339563" cy="9753542"/>
          </a:xfrm>
          <a:prstGeom prst="rect">
            <a:avLst/>
          </a:prstGeom>
          <a:ln w="12700">
            <a:miter lim="400000"/>
          </a:ln>
        </p:spPr>
      </p:pic>
      <p:sp>
        <p:nvSpPr>
          <p:cNvPr id="17" name="Title Text"/>
          <p:cNvSpPr txBox="1"/>
          <p:nvPr>
            <p:ph type="title"/>
          </p:nvPr>
        </p:nvSpPr>
        <p:spPr>
          <a:xfrm>
            <a:off x="8090080" y="635000"/>
            <a:ext cx="4685565" cy="1769190"/>
          </a:xfrm>
          <a:prstGeom prst="rect">
            <a:avLst/>
          </a:prstGeom>
        </p:spPr>
        <p:txBody>
          <a:bodyPr lIns="50800" tIns="50800" rIns="50800" bIns="50800" anchor="t"/>
          <a:lstStyle>
            <a:lvl1pPr>
              <a:defRPr b="1" sz="4200">
                <a:solidFill>
                  <a:srgbClr val="E21F26"/>
                </a:solidFill>
                <a:uFill>
                  <a:solidFill>
                    <a:srgbClr val="922E32"/>
                  </a:solidFill>
                </a:uFill>
              </a:defRPr>
            </a:lvl1pPr>
          </a:lstStyle>
          <a:p>
            <a:pPr/>
            <a:r>
              <a:t>Title Text</a:t>
            </a:r>
          </a:p>
        </p:txBody>
      </p:sp>
      <p:sp>
        <p:nvSpPr>
          <p:cNvPr id="18" name="Body Level One…"/>
          <p:cNvSpPr txBox="1"/>
          <p:nvPr>
            <p:ph type="body" sz="quarter" idx="1"/>
          </p:nvPr>
        </p:nvSpPr>
        <p:spPr>
          <a:xfrm>
            <a:off x="8090080" y="3561079"/>
            <a:ext cx="4685565" cy="3051226"/>
          </a:xfrm>
          <a:prstGeom prst="rect">
            <a:avLst/>
          </a:prstGeom>
        </p:spPr>
        <p:txBody>
          <a:bodyPr/>
          <a:lstStyle>
            <a:lvl1pPr marL="0" marR="0" indent="0" algn="ctr">
              <a:spcBef>
                <a:spcPts val="0"/>
              </a:spcBef>
              <a:defRPr i="1" sz="3800">
                <a:uFill>
                  <a:solidFill>
                    <a:srgbClr val="EB8B2D"/>
                  </a:solidFill>
                </a:uFill>
              </a:defRPr>
            </a:lvl1pPr>
            <a:lvl2pPr marL="0" marR="0" indent="0" algn="ctr">
              <a:spcBef>
                <a:spcPts val="0"/>
              </a:spcBef>
              <a:defRPr i="1" sz="3800">
                <a:solidFill>
                  <a:srgbClr val="E21F26"/>
                </a:solidFill>
              </a:defRPr>
            </a:lvl2pPr>
            <a:lvl3pPr marL="0" marR="0" indent="0" algn="ctr">
              <a:spcBef>
                <a:spcPts val="0"/>
              </a:spcBef>
              <a:defRPr i="1" sz="3800">
                <a:solidFill>
                  <a:srgbClr val="E21F26"/>
                </a:solidFill>
                <a:uFill>
                  <a:solidFill>
                    <a:srgbClr val="EB8B2D"/>
                  </a:solidFill>
                </a:uFill>
              </a:defRPr>
            </a:lvl3pPr>
            <a:lvl4pPr marL="0" marR="0" indent="0" algn="ctr">
              <a:spcBef>
                <a:spcPts val="0"/>
              </a:spcBef>
              <a:defRPr i="1" sz="3800">
                <a:solidFill>
                  <a:srgbClr val="E21F26"/>
                </a:solidFill>
                <a:uFill>
                  <a:solidFill>
                    <a:srgbClr val="EB8B2D"/>
                  </a:solidFill>
                </a:uFill>
              </a:defRPr>
            </a:lvl4pPr>
            <a:lvl5pPr marL="0" marR="0" indent="0" algn="ctr">
              <a:spcBef>
                <a:spcPts val="0"/>
              </a:spcBef>
              <a:defRPr i="1" sz="3800">
                <a:solidFill>
                  <a:srgbClr val="E21F26"/>
                </a:solidFill>
                <a:uFill>
                  <a:solidFill>
                    <a:srgbClr val="EB8B2D"/>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o tex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4"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5"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6" name="Kapitel 7:…"/>
          <p:cNvSpPr txBox="1"/>
          <p:nvPr/>
        </p:nvSpPr>
        <p:spPr>
          <a:xfrm>
            <a:off x="7615517" y="635000"/>
            <a:ext cx="5109908" cy="789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7:</a:t>
            </a:r>
          </a:p>
          <a:p>
            <a:pPr marL="55751" marR="55751" defTabSz="638951">
              <a:buClr>
                <a:srgbClr val="004479"/>
              </a:buClr>
              <a:buFont typeface="Georgia"/>
              <a:defRPr b="1" sz="1800">
                <a:solidFill>
                  <a:srgbClr val="E21F26"/>
                </a:solidFill>
                <a:uFill>
                  <a:solidFill>
                    <a:srgbClr val="922E32"/>
                  </a:solidFill>
                </a:uFill>
              </a:defRPr>
            </a:pPr>
            <a:r>
              <a:rPr b="0"/>
              <a:t>Die Zeit in der Geologie</a:t>
            </a:r>
          </a:p>
        </p:txBody>
      </p:sp>
      <p:sp>
        <p:nvSpPr>
          <p:cNvPr id="7" name="Title Text"/>
          <p:cNvSpPr txBox="1"/>
          <p:nvPr>
            <p:ph type="title"/>
          </p:nvPr>
        </p:nvSpPr>
        <p:spPr>
          <a:xfrm>
            <a:off x="269999" y="0"/>
            <a:ext cx="11520002" cy="72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8" name="Body Level One…"/>
          <p:cNvSpPr txBox="1"/>
          <p:nvPr>
            <p:ph type="body" idx="1"/>
          </p:nvPr>
        </p:nvSpPr>
        <p:spPr>
          <a:xfrm>
            <a:off x="269999" y="1460500"/>
            <a:ext cx="12458701" cy="693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112391" indent="-399666">
              <a:spcBef>
                <a:spcPts val="1000"/>
              </a:spcBef>
              <a:defRPr sz="2800">
                <a:solidFill>
                  <a:srgbClr val="EB8B2D"/>
                </a:solidFill>
                <a:uFill>
                  <a:solidFill>
                    <a:srgbClr val="EB8B2D"/>
                  </a:solidFill>
                </a:uFill>
              </a:defRPr>
            </a:lvl2pPr>
            <a:lvl3pPr marL="1681351" indent="-318387">
              <a:spcBef>
                <a:spcPts val="900"/>
              </a:spcBef>
              <a:defRPr sz="2800">
                <a:solidFill>
                  <a:srgbClr val="B01A3B"/>
                </a:solidFill>
                <a:uFill>
                  <a:solidFill>
                    <a:srgbClr val="B01A3B"/>
                  </a:solidFill>
                </a:uFill>
              </a:defRPr>
            </a:lvl3pPr>
            <a:lvl4pPr marL="2331590" indent="-188337">
              <a:spcBef>
                <a:spcPts val="700"/>
              </a:spcBef>
              <a:defRPr sz="2400">
                <a:solidFill>
                  <a:srgbClr val="4E9B40"/>
                </a:solidFill>
                <a:uFill>
                  <a:solidFill>
                    <a:srgbClr val="4E9B40"/>
                  </a:solidFill>
                </a:uFill>
              </a:defRPr>
            </a:lvl4pPr>
            <a:lvl5pPr marL="2981831" indent="-58291">
              <a:spcBef>
                <a:spcPts val="7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673644" y="8890000"/>
            <a:ext cx="326332" cy="342900"/>
          </a:xfrm>
          <a:prstGeom prst="rect">
            <a:avLst/>
          </a:prstGeom>
          <a:ln w="12700">
            <a:miter lim="400000"/>
          </a:ln>
        </p:spPr>
        <p:txBody>
          <a:bodyPr wrap="none" lIns="50800" tIns="50800" rIns="50800" bIns="50800">
            <a:spAutoFit/>
          </a:bodyPr>
          <a:lstStyle>
            <a:lvl1pPr defTabSz="825500">
              <a:spcBef>
                <a:spcPts val="1400"/>
              </a:spcBef>
              <a:defRPr>
                <a:uFill>
                  <a:solidFill>
                    <a:srgbClr val="000000"/>
                  </a:solidFill>
                </a:u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Lst>
  <p:transition xmlns:p14="http://schemas.microsoft.com/office/powerpoint/2010/main" spd="med" advClick="1"/>
  <p:txStyles>
    <p:titleStyle>
      <a:lvl1pPr marL="55751" marR="55751" indent="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1pPr>
      <a:lvl2pPr marL="55751" marR="55751" indent="228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2pPr>
      <a:lvl3pPr marL="55751" marR="55751" indent="4572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3pPr>
      <a:lvl4pPr marL="55751" marR="55751" indent="685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4pPr>
      <a:lvl5pPr marL="55751" marR="55751" indent="9144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5pPr>
      <a:lvl6pPr marL="55751" marR="55751" indent="11430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6pPr>
      <a:lvl7pPr marL="55751" marR="55751" indent="1371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7pPr>
      <a:lvl8pPr marL="55751" marR="55751" indent="1600199"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8pPr>
      <a:lvl9pPr marL="55751" marR="55751" indent="1828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9pPr>
    </p:titleStyle>
    <p:bodyStyle>
      <a:lvl1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1pPr>
      <a:lvl2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2pPr>
      <a:lvl3pPr marL="543431" marR="55751" indent="-480947"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3pPr>
      <a:lvl4pPr marL="543431" marR="55751" indent="-35089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4pPr>
      <a:lvl5pPr marL="543431" marR="55751" indent="-22085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5pPr>
      <a:lvl6pPr marL="543431" marR="55751" indent="156971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6pPr>
      <a:lvl7pPr marL="543431" marR="55751" indent="19126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7pPr>
      <a:lvl8pPr marL="543431" marR="55751" indent="22555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8pPr>
      <a:lvl9pPr marL="543431" marR="55751" indent="25984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9pPr>
    </p:bodyStyle>
    <p:otherStyle>
      <a:lvl1pPr marL="0" marR="0" indent="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1pPr>
      <a:lvl2pPr marL="0" marR="0" indent="228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2pPr>
      <a:lvl3pPr marL="0" marR="0" indent="457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3pPr>
      <a:lvl4pPr marL="0" marR="0" indent="685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4pPr>
      <a:lvl5pPr marL="0" marR="0" indent="9144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5pPr>
      <a:lvl6pPr marL="0" marR="0" indent="11430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6pPr>
      <a:lvl7pPr marL="0" marR="0" indent="1371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7pPr>
      <a:lvl8pPr marL="0" marR="0" indent="1600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8pPr>
      <a:lvl9pPr marL="0" marR="0" indent="1828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Die Kennzeichen der Kinematik der Erde"/>
          <p:cNvSpPr txBox="1"/>
          <p:nvPr>
            <p:ph type="ctrTitle"/>
          </p:nvPr>
        </p:nvSpPr>
        <p:spPr>
          <a:xfrm>
            <a:off x="8090080" y="647700"/>
            <a:ext cx="4685565" cy="3563627"/>
          </a:xfrm>
          <a:prstGeom prst="rect">
            <a:avLst/>
          </a:prstGeom>
        </p:spPr>
        <p:txBody>
          <a:bodyPr/>
          <a:lstStyle/>
          <a:p>
            <a:pPr/>
            <a:r>
              <a:t>Die Kennzeichen der Kinematik der Erde</a:t>
            </a:r>
          </a:p>
        </p:txBody>
      </p:sp>
      <p:sp>
        <p:nvSpPr>
          <p:cNvPr id="36" name="Kapitel 7…"/>
          <p:cNvSpPr txBox="1"/>
          <p:nvPr>
            <p:ph type="subTitle" sz="quarter" idx="1"/>
          </p:nvPr>
        </p:nvSpPr>
        <p:spPr>
          <a:prstGeom prst="rect">
            <a:avLst/>
          </a:prstGeom>
        </p:spPr>
        <p:txBody>
          <a:bodyPr/>
          <a:lstStyle/>
          <a:p>
            <a:pPr/>
            <a:r>
              <a:t>Kapitel 7</a:t>
            </a:r>
          </a:p>
          <a:p>
            <a:pPr lvl="1"/>
          </a:p>
          <a:p>
            <a:pPr lvl="1"/>
            <a:r>
              <a:t>Die Zeit in der Geologie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8390" y="1622599"/>
            <a:ext cx="10178704" cy="7004619"/>
            <a:chOff x="0" y="0"/>
            <a:chExt cx="10178702" cy="7004618"/>
          </a:xfrm>
        </p:grpSpPr>
        <p:pic>
          <p:nvPicPr>
            <p:cNvPr id="86" name="Abb_7_09.png" descr="Abb_7_09.png"/>
            <p:cNvPicPr>
              <a:picLocks noChangeAspect="1"/>
            </p:cNvPicPr>
            <p:nvPr/>
          </p:nvPicPr>
          <p:blipFill>
            <a:blip r:embed="rId2">
              <a:extLst/>
            </a:blip>
            <a:srcRect l="0" t="0" r="0" b="0"/>
            <a:stretch>
              <a:fillRect/>
            </a:stretch>
          </p:blipFill>
          <p:spPr>
            <a:xfrm>
              <a:off x="80478" y="0"/>
              <a:ext cx="10017747" cy="6465886"/>
            </a:xfrm>
            <a:prstGeom prst="rect">
              <a:avLst/>
            </a:prstGeom>
            <a:ln w="12700" cap="flat">
              <a:noFill/>
              <a:miter lim="400000"/>
            </a:ln>
            <a:effectLst/>
          </p:spPr>
        </p:pic>
        <p:sp>
          <p:nvSpPr>
            <p:cNvPr id="87" name="Type to enter a caption."/>
            <p:cNvSpPr/>
            <p:nvPr/>
          </p:nvSpPr>
          <p:spPr>
            <a:xfrm>
              <a:off x="0" y="6542085"/>
              <a:ext cx="10178703" cy="4625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9" name="Abb. 7.9"/>
          <p:cNvSpPr txBox="1"/>
          <p:nvPr/>
        </p:nvSpPr>
        <p:spPr>
          <a:xfrm>
            <a:off x="568390" y="7720185"/>
            <a:ext cx="107000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7.9</a:t>
            </a:r>
          </a:p>
        </p:txBody>
      </p:sp>
      <p:sp>
        <p:nvSpPr>
          <p:cNvPr id="90" name="Diskordante Alter im Konkordia-Diagramm. Dieses Konkordia-Diagramm zeigt, wie diskordante Proben (im Beispiel Zirkone) nicht auf die Konkordia, sondern auf eine gerade Linie fallen. Die Isotopenverhältnisse 206Pb/238U und 207Pb/235U weisen auf eine Störu"/>
          <p:cNvSpPr txBox="1"/>
          <p:nvPr/>
        </p:nvSpPr>
        <p:spPr>
          <a:xfrm>
            <a:off x="568390" y="8095281"/>
            <a:ext cx="121570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Diskordante Alter im Konkordia-Diagramm. Dieses Konkordia-Diagramm zeigt, wie diskordante Proben (im Beispiel Zirkone) nicht auf die Konkordia, sondern auf eine gerade Linie fallen. Die Isotopenverhältnisse 206Pb/238U und 207Pb/235U weisen auf eine Störung des Systems hin. Eine Interpretation der dargestellten Alter geht von der Kristallisation bei 3 Ga aus, die durch ein späteres Ereignis bei 0,6 Ga überprägt wurde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8390" y="1622599"/>
            <a:ext cx="8998398" cy="7285483"/>
            <a:chOff x="0" y="0"/>
            <a:chExt cx="8998396" cy="7285482"/>
          </a:xfrm>
        </p:grpSpPr>
        <p:pic>
          <p:nvPicPr>
            <p:cNvPr id="92" name="Abb_7_10.png" descr="Abb_7_10.png"/>
            <p:cNvPicPr>
              <a:picLocks noChangeAspect="1"/>
            </p:cNvPicPr>
            <p:nvPr/>
          </p:nvPicPr>
          <p:blipFill>
            <a:blip r:embed="rId2">
              <a:extLst/>
            </a:blip>
            <a:srcRect l="0" t="0" r="0" b="0"/>
            <a:stretch>
              <a:fillRect/>
            </a:stretch>
          </p:blipFill>
          <p:spPr>
            <a:xfrm>
              <a:off x="0" y="0"/>
              <a:ext cx="8940964" cy="6746751"/>
            </a:xfrm>
            <a:prstGeom prst="rect">
              <a:avLst/>
            </a:prstGeom>
            <a:ln w="12700" cap="flat">
              <a:noFill/>
              <a:miter lim="400000"/>
            </a:ln>
            <a:effectLst/>
          </p:spPr>
        </p:pic>
        <p:sp>
          <p:nvSpPr>
            <p:cNvPr id="93" name="Type to enter a caption."/>
            <p:cNvSpPr/>
            <p:nvPr/>
          </p:nvSpPr>
          <p:spPr>
            <a:xfrm>
              <a:off x="0" y="6822950"/>
              <a:ext cx="8998397"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95" name="Rb-Sr-Isochrone des basaltischen Achondriten Juvinas. Die Isochrone basiert in aufsteigender Reihenfolge des 87 Sr/86 Sr- Verhältnisses auf fünf Analysen von Plagioklas (Plg), dem Gesamt- gestein (WR), Pyroxen (Px), Quarz (Qz) und Glas. Das so bestimmte "/>
          <p:cNvSpPr txBox="1"/>
          <p:nvPr/>
        </p:nvSpPr>
        <p:spPr>
          <a:xfrm>
            <a:off x="9566787" y="5923581"/>
            <a:ext cx="3158638" cy="323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Rb-Sr-Isochrone des basaltischen Achondriten Juvinas. Die Isochrone basiert in aufsteigender Reihenfolge des 87 Sr/86 Sr- Verhältnisses auf fünf Analysen von Plagioklas (Plg), dem Gesamt- gestein (WR), Pyroxen (Px), Quarz (Qz) und Glas. Das so bestimmte Alter gibt den Zeitpunkt der Kristallisation des Gesteins aus einer Silikatschmelze an.</a:t>
            </a:r>
          </a:p>
          <a:p>
            <a:pPr/>
            <a:r>
              <a:t>(Nach Allègre et al. 1975)</a:t>
            </a:r>
          </a:p>
        </p:txBody>
      </p:sp>
      <p:sp>
        <p:nvSpPr>
          <p:cNvPr id="96" name="Abb. 7.10"/>
          <p:cNvSpPr txBox="1"/>
          <p:nvPr/>
        </p:nvSpPr>
        <p:spPr>
          <a:xfrm>
            <a:off x="9566787" y="5555281"/>
            <a:ext cx="1207367"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lvl1pPr>
          </a:lstStyle>
          <a:p>
            <a:pPr/>
            <a:r>
              <a:t>Abb. 7.10</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8390" y="1622599"/>
            <a:ext cx="11266836" cy="8078215"/>
            <a:chOff x="0" y="0"/>
            <a:chExt cx="11266834" cy="8078214"/>
          </a:xfrm>
        </p:grpSpPr>
        <p:pic>
          <p:nvPicPr>
            <p:cNvPr id="98" name="Abb_7_11.png" descr="Abb_7_11.png"/>
            <p:cNvPicPr>
              <a:picLocks noChangeAspect="1"/>
            </p:cNvPicPr>
            <p:nvPr/>
          </p:nvPicPr>
          <p:blipFill>
            <a:blip r:embed="rId2">
              <a:extLst/>
            </a:blip>
            <a:srcRect l="0" t="0" r="0" b="0"/>
            <a:stretch>
              <a:fillRect/>
            </a:stretch>
          </p:blipFill>
          <p:spPr>
            <a:xfrm>
              <a:off x="0" y="0"/>
              <a:ext cx="11266835" cy="6594019"/>
            </a:xfrm>
            <a:prstGeom prst="rect">
              <a:avLst/>
            </a:prstGeom>
            <a:ln w="12700" cap="flat">
              <a:noFill/>
              <a:miter lim="400000"/>
            </a:ln>
            <a:effectLst/>
          </p:spPr>
        </p:pic>
        <p:sp>
          <p:nvSpPr>
            <p:cNvPr id="9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1" name="Abb. 7.11"/>
          <p:cNvSpPr txBox="1"/>
          <p:nvPr/>
        </p:nvSpPr>
        <p:spPr>
          <a:xfrm>
            <a:off x="568390" y="7968281"/>
            <a:ext cx="114579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7.11</a:t>
            </a:r>
          </a:p>
        </p:txBody>
      </p:sp>
      <p:sp>
        <p:nvSpPr>
          <p:cNvPr id="102" name="Pb-Isotopenverhältnisse von Meteoriten und von rezenten marinen Sedimenten. Die Messungen der drei chondritischen Meteorite Nuevo Laredo, Forrest und Modoc und der zwei Eisen- oder eisenhaltigen Meteorite Henbury und Canyon Diablo ergeben eine Isochrone,"/>
          <p:cNvSpPr txBox="1"/>
          <p:nvPr/>
        </p:nvSpPr>
        <p:spPr>
          <a:xfrm>
            <a:off x="568390" y="8336581"/>
            <a:ext cx="12157035"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Pb-Isotopenverhältnisse von Meteoriten und von rezenten marinen Sedimenten. Die Messungen der drei chondritischen Meteorite Nuevo Laredo, Forrest und Modoc und der zwei Eisen- oder eisenhaltigen Meteorite Henbury und Canyon Diablo ergeben eine Isochrone, die das Alter des Sonnensystems angibt. (Nach Patterson 1956)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8390" y="2083866"/>
            <a:ext cx="11266836" cy="7616948"/>
            <a:chOff x="0" y="461266"/>
            <a:chExt cx="11266834" cy="7616947"/>
          </a:xfrm>
        </p:grpSpPr>
        <p:pic>
          <p:nvPicPr>
            <p:cNvPr id="104" name="Tab_7_01.png" descr="Tab_7_01.png"/>
            <p:cNvPicPr>
              <a:picLocks noChangeAspect="1"/>
            </p:cNvPicPr>
            <p:nvPr/>
          </p:nvPicPr>
          <p:blipFill>
            <a:blip r:embed="rId2">
              <a:extLst/>
            </a:blip>
            <a:srcRect l="0" t="0" r="0" b="0"/>
            <a:stretch>
              <a:fillRect/>
            </a:stretch>
          </p:blipFill>
          <p:spPr>
            <a:xfrm>
              <a:off x="0" y="461266"/>
              <a:ext cx="11266835" cy="5585869"/>
            </a:xfrm>
            <a:prstGeom prst="rect">
              <a:avLst/>
            </a:prstGeom>
            <a:ln w="12700" cap="flat">
              <a:noFill/>
              <a:miter lim="400000"/>
            </a:ln>
            <a:effectLst/>
          </p:spPr>
        </p:pic>
        <p:sp>
          <p:nvSpPr>
            <p:cNvPr id="10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7" name="Tab. 7.1"/>
          <p:cNvSpPr txBox="1"/>
          <p:nvPr/>
        </p:nvSpPr>
        <p:spPr>
          <a:xfrm>
            <a:off x="568390" y="8450881"/>
            <a:ext cx="101943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Tab. 7.1</a:t>
            </a:r>
          </a:p>
        </p:txBody>
      </p:sp>
      <p:sp>
        <p:nvSpPr>
          <p:cNvPr id="108" name="Geologische Zeiteinheiten"/>
          <p:cNvSpPr txBox="1"/>
          <p:nvPr/>
        </p:nvSpPr>
        <p:spPr>
          <a:xfrm>
            <a:off x="568390" y="8819181"/>
            <a:ext cx="433015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Geologische Zeiteinheiten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8390" y="1622599"/>
            <a:ext cx="11266836" cy="8078216"/>
            <a:chOff x="0" y="0"/>
            <a:chExt cx="11266834" cy="8078214"/>
          </a:xfrm>
        </p:grpSpPr>
        <p:pic>
          <p:nvPicPr>
            <p:cNvPr id="110" name="Tab_7_02.png" descr="Tab_7_02.png"/>
            <p:cNvPicPr>
              <a:picLocks noChangeAspect="1"/>
            </p:cNvPicPr>
            <p:nvPr/>
          </p:nvPicPr>
          <p:blipFill>
            <a:blip r:embed="rId2">
              <a:extLst/>
            </a:blip>
            <a:srcRect l="0" t="0" r="0" b="0"/>
            <a:stretch>
              <a:fillRect/>
            </a:stretch>
          </p:blipFill>
          <p:spPr>
            <a:xfrm>
              <a:off x="0" y="0"/>
              <a:ext cx="6809057" cy="7539483"/>
            </a:xfrm>
            <a:prstGeom prst="rect">
              <a:avLst/>
            </a:prstGeom>
            <a:ln w="12700" cap="flat">
              <a:noFill/>
              <a:miter lim="400000"/>
            </a:ln>
            <a:effectLst/>
          </p:spPr>
        </p:pic>
        <p:sp>
          <p:nvSpPr>
            <p:cNvPr id="11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3" name="Die geologischen Systeme des Phanerozoikums"/>
          <p:cNvSpPr txBox="1"/>
          <p:nvPr/>
        </p:nvSpPr>
        <p:spPr>
          <a:xfrm>
            <a:off x="8024340" y="8819181"/>
            <a:ext cx="4701085"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geologischen Systeme des Phanerozoikums</a:t>
            </a:r>
          </a:p>
        </p:txBody>
      </p:sp>
      <p:sp>
        <p:nvSpPr>
          <p:cNvPr id="114" name="Tab. 7.2"/>
          <p:cNvSpPr txBox="1"/>
          <p:nvPr/>
        </p:nvSpPr>
        <p:spPr>
          <a:xfrm>
            <a:off x="8024340" y="8450881"/>
            <a:ext cx="105069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Tab. 7.2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8390" y="1622599"/>
            <a:ext cx="10831663" cy="7591100"/>
            <a:chOff x="0" y="0"/>
            <a:chExt cx="10831661" cy="7591098"/>
          </a:xfrm>
        </p:grpSpPr>
        <p:pic>
          <p:nvPicPr>
            <p:cNvPr id="116" name="Tab_7_03.png" descr="Tab_7_03.png"/>
            <p:cNvPicPr>
              <a:picLocks noChangeAspect="1"/>
            </p:cNvPicPr>
            <p:nvPr/>
          </p:nvPicPr>
          <p:blipFill>
            <a:blip r:embed="rId2">
              <a:extLst/>
            </a:blip>
            <a:srcRect l="0" t="0" r="0" b="0"/>
            <a:stretch>
              <a:fillRect/>
            </a:stretch>
          </p:blipFill>
          <p:spPr>
            <a:xfrm>
              <a:off x="130161" y="0"/>
              <a:ext cx="10571340" cy="7052367"/>
            </a:xfrm>
            <a:prstGeom prst="rect">
              <a:avLst/>
            </a:prstGeom>
            <a:ln w="12700" cap="flat">
              <a:noFill/>
              <a:miter lim="400000"/>
            </a:ln>
            <a:effectLst/>
          </p:spPr>
        </p:pic>
        <p:sp>
          <p:nvSpPr>
            <p:cNvPr id="117" name="Type to enter a caption."/>
            <p:cNvSpPr/>
            <p:nvPr/>
          </p:nvSpPr>
          <p:spPr>
            <a:xfrm>
              <a:off x="0" y="7128566"/>
              <a:ext cx="10831662"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9" name="Die wichtigsten Verfahren der radiometrischen Altersdatierung"/>
          <p:cNvSpPr txBox="1"/>
          <p:nvPr/>
        </p:nvSpPr>
        <p:spPr>
          <a:xfrm>
            <a:off x="1809605" y="8844581"/>
            <a:ext cx="1101742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wichtigsten Verfahren der radiometrischen Altersdatierung</a:t>
            </a:r>
          </a:p>
        </p:txBody>
      </p:sp>
      <p:sp>
        <p:nvSpPr>
          <p:cNvPr id="120" name="Tab. 7.3"/>
          <p:cNvSpPr txBox="1"/>
          <p:nvPr/>
        </p:nvSpPr>
        <p:spPr>
          <a:xfrm>
            <a:off x="673669" y="8819181"/>
            <a:ext cx="105024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Tab. 7.3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Image Gallery"/>
          <p:cNvGrpSpPr/>
          <p:nvPr/>
        </p:nvGrpSpPr>
        <p:grpSpPr>
          <a:xfrm>
            <a:off x="568390" y="1814904"/>
            <a:ext cx="11266836" cy="7885911"/>
            <a:chOff x="0" y="192305"/>
            <a:chExt cx="11266834" cy="7885908"/>
          </a:xfrm>
        </p:grpSpPr>
        <p:pic>
          <p:nvPicPr>
            <p:cNvPr id="122" name="Tab_7_04.png" descr="Tab_7_04.png"/>
            <p:cNvPicPr>
              <a:picLocks noChangeAspect="1"/>
            </p:cNvPicPr>
            <p:nvPr/>
          </p:nvPicPr>
          <p:blipFill>
            <a:blip r:embed="rId2">
              <a:extLst/>
            </a:blip>
            <a:srcRect l="0" t="0" r="0" b="0"/>
            <a:stretch>
              <a:fillRect/>
            </a:stretch>
          </p:blipFill>
          <p:spPr>
            <a:xfrm>
              <a:off x="0" y="192305"/>
              <a:ext cx="11266835" cy="6123791"/>
            </a:xfrm>
            <a:prstGeom prst="rect">
              <a:avLst/>
            </a:prstGeom>
            <a:ln w="12700" cap="flat">
              <a:noFill/>
              <a:miter lim="400000"/>
            </a:ln>
            <a:effectLst/>
          </p:spPr>
        </p:pic>
        <p:sp>
          <p:nvSpPr>
            <p:cNvPr id="12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25" name="Gesteinsarten zur geochronologischen Kalibrierung der geologischen Zeitskala"/>
          <p:cNvSpPr txBox="1"/>
          <p:nvPr/>
        </p:nvSpPr>
        <p:spPr>
          <a:xfrm>
            <a:off x="686369" y="8819181"/>
            <a:ext cx="1203905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Gesteinsarten zur geochronologischen Kalibrierung der geologischen Zeitskala</a:t>
            </a:r>
          </a:p>
        </p:txBody>
      </p:sp>
      <p:sp>
        <p:nvSpPr>
          <p:cNvPr id="126" name="Tab. 7."/>
          <p:cNvSpPr txBox="1"/>
          <p:nvPr/>
        </p:nvSpPr>
        <p:spPr>
          <a:xfrm>
            <a:off x="686369" y="8450881"/>
            <a:ext cx="90748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Tab. 7.</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Image Gallery"/>
          <p:cNvGrpSpPr/>
          <p:nvPr/>
        </p:nvGrpSpPr>
        <p:grpSpPr>
          <a:xfrm>
            <a:off x="568390" y="1622599"/>
            <a:ext cx="11266836" cy="8078216"/>
            <a:chOff x="0" y="0"/>
            <a:chExt cx="11266834" cy="8078214"/>
          </a:xfrm>
        </p:grpSpPr>
        <p:pic>
          <p:nvPicPr>
            <p:cNvPr id="128" name="Tab_7_05.png" descr="Tab_7_05.png"/>
            <p:cNvPicPr>
              <a:picLocks noChangeAspect="1"/>
            </p:cNvPicPr>
            <p:nvPr/>
          </p:nvPicPr>
          <p:blipFill>
            <a:blip r:embed="rId2">
              <a:extLst/>
            </a:blip>
            <a:srcRect l="0" t="0" r="0" b="0"/>
            <a:stretch>
              <a:fillRect/>
            </a:stretch>
          </p:blipFill>
          <p:spPr>
            <a:xfrm>
              <a:off x="0" y="0"/>
              <a:ext cx="7900067" cy="7539483"/>
            </a:xfrm>
            <a:prstGeom prst="rect">
              <a:avLst/>
            </a:prstGeom>
            <a:ln w="12700" cap="flat">
              <a:noFill/>
              <a:miter lim="400000"/>
            </a:ln>
            <a:effectLst/>
          </p:spPr>
        </p:pic>
        <p:sp>
          <p:nvSpPr>
            <p:cNvPr id="12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1" name="Geochronometrie des Präkambriums"/>
          <p:cNvSpPr txBox="1"/>
          <p:nvPr/>
        </p:nvSpPr>
        <p:spPr>
          <a:xfrm>
            <a:off x="9213278" y="8819181"/>
            <a:ext cx="3512147"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Geochronometrie des Präkambriums</a:t>
            </a:r>
          </a:p>
        </p:txBody>
      </p:sp>
      <p:sp>
        <p:nvSpPr>
          <p:cNvPr id="132" name="Tab. 7.5"/>
          <p:cNvSpPr txBox="1"/>
          <p:nvPr/>
        </p:nvSpPr>
        <p:spPr>
          <a:xfrm>
            <a:off x="9262991" y="8450881"/>
            <a:ext cx="104443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Tab. 7.5</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8390" y="1622599"/>
            <a:ext cx="11266836" cy="6662017"/>
            <a:chOff x="0" y="0"/>
            <a:chExt cx="11266834" cy="6662015"/>
          </a:xfrm>
        </p:grpSpPr>
        <p:pic>
          <p:nvPicPr>
            <p:cNvPr id="38" name="Abb_7_01.png" descr="Abb_7_01.png"/>
            <p:cNvPicPr>
              <a:picLocks noChangeAspect="1"/>
            </p:cNvPicPr>
            <p:nvPr/>
          </p:nvPicPr>
          <p:blipFill>
            <a:blip r:embed="rId2">
              <a:extLst/>
            </a:blip>
            <a:srcRect l="0" t="0" r="0" b="0"/>
            <a:stretch>
              <a:fillRect/>
            </a:stretch>
          </p:blipFill>
          <p:spPr>
            <a:xfrm>
              <a:off x="0" y="0"/>
              <a:ext cx="9225388" cy="6123284"/>
            </a:xfrm>
            <a:prstGeom prst="rect">
              <a:avLst/>
            </a:prstGeom>
            <a:ln w="12700" cap="flat">
              <a:noFill/>
              <a:miter lim="400000"/>
            </a:ln>
            <a:effectLst/>
          </p:spPr>
        </p:pic>
        <p:sp>
          <p:nvSpPr>
            <p:cNvPr id="39" name="Type to enter a caption."/>
            <p:cNvSpPr/>
            <p:nvPr/>
          </p:nvSpPr>
          <p:spPr>
            <a:xfrm>
              <a:off x="0" y="6199483"/>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1" name="Beispiele für mögliche Verhältnisse zwischen verschiedenen Gesteinseinheiten. Die Chronologie der Ereignisse, die zu der darge- stellten Situation führten, ist wie folgt: 1 Ablagerung des Sediments A; 2 Deformation und Metamorphose des Sediments A; 3 Int"/>
          <p:cNvSpPr txBox="1"/>
          <p:nvPr/>
        </p:nvSpPr>
        <p:spPr>
          <a:xfrm>
            <a:off x="9996015" y="2786681"/>
            <a:ext cx="2729410" cy="637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Beispiele für mögliche Verhältnisse zwischen verschiedenen Gesteinseinheiten. Die Chronologie der Ereignisse, die zu der darge- stellten Situation führten, ist wie folgt: 1 Ablagerung des Sediments A; 2 Deformation und Metamorphose des Sediments A; 3 Intrusion des granitischen Magmas B in das metamorphe Sediment A; 4 Bruchbildung C, 5 Entstehung der Diskordanz D durch Erosion; 6 Ablagerung der Se- dimente E, F und G; 7 Entstehung der Diskordanz H durch Hebung, Kippen und Erosion; 8 Ablagerung der Sedimente I, J und K; 9 Intrusi- on des basaltischen Gangs L; 10 Gestaltung der aktuellen Topographie durch Erosion</a:t>
            </a:r>
          </a:p>
        </p:txBody>
      </p:sp>
      <p:sp>
        <p:nvSpPr>
          <p:cNvPr id="42" name="Abb. 7.1"/>
          <p:cNvSpPr txBox="1"/>
          <p:nvPr/>
        </p:nvSpPr>
        <p:spPr>
          <a:xfrm>
            <a:off x="9996015" y="2418381"/>
            <a:ext cx="103383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8390" y="1722403"/>
            <a:ext cx="11266836" cy="7978411"/>
            <a:chOff x="0" y="99803"/>
            <a:chExt cx="11266834" cy="7978411"/>
          </a:xfrm>
        </p:grpSpPr>
        <p:pic>
          <p:nvPicPr>
            <p:cNvPr id="44" name="Abb_7_02.png" descr="Abb_7_02.png"/>
            <p:cNvPicPr>
              <a:picLocks noChangeAspect="1"/>
            </p:cNvPicPr>
            <p:nvPr/>
          </p:nvPicPr>
          <p:blipFill>
            <a:blip r:embed="rId2">
              <a:extLst/>
            </a:blip>
            <a:srcRect l="0" t="0" r="0" b="0"/>
            <a:stretch>
              <a:fillRect/>
            </a:stretch>
          </p:blipFill>
          <p:spPr>
            <a:xfrm>
              <a:off x="0" y="99803"/>
              <a:ext cx="11266835" cy="7339876"/>
            </a:xfrm>
            <a:prstGeom prst="rect">
              <a:avLst/>
            </a:prstGeom>
            <a:ln w="12700" cap="flat">
              <a:noFill/>
              <a:miter lim="400000"/>
            </a:ln>
            <a:effectLst/>
          </p:spPr>
        </p:pic>
        <p:sp>
          <p:nvSpPr>
            <p:cNvPr id="4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7" name="Abb. 7.2"/>
          <p:cNvSpPr txBox="1"/>
          <p:nvPr/>
        </p:nvSpPr>
        <p:spPr>
          <a:xfrm>
            <a:off x="9296275" y="6520481"/>
            <a:ext cx="106508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7.2</a:t>
            </a:r>
          </a:p>
        </p:txBody>
      </p:sp>
      <p:sp>
        <p:nvSpPr>
          <p:cNvPr id="48" name="Begriff der Biozone nach Albert Oppel. Eine Biozone ist als der Überlappungsbereich zweier (oder mehr) Taxone definiert. Das ers- te Auftreten des Taxons (FAD, first appearance datum) ist durch ein grünes Rechteck, sein Verschwinden (LAD, last appearance"/>
          <p:cNvSpPr txBox="1"/>
          <p:nvPr/>
        </p:nvSpPr>
        <p:spPr>
          <a:xfrm>
            <a:off x="9296275" y="6888781"/>
            <a:ext cx="3429150"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Begriff der Biozone nach Albert Oppel. Eine Biozone ist als der Überlappungsbereich zweier (oder mehr) Taxone definiert. Das ers- te Auftreten des Taxons (FAD, first appearance datum) ist durch ein grünes Rechteck, sein Verschwinden (LAD, last appearance datum) durch ein rotes Rechteck markiert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8390" y="1622599"/>
            <a:ext cx="11266836" cy="8078216"/>
            <a:chOff x="0" y="0"/>
            <a:chExt cx="11266834" cy="8078214"/>
          </a:xfrm>
        </p:grpSpPr>
        <p:pic>
          <p:nvPicPr>
            <p:cNvPr id="50" name="Abb_7_03.png" descr="Abb_7_03.png"/>
            <p:cNvPicPr>
              <a:picLocks noChangeAspect="1"/>
            </p:cNvPicPr>
            <p:nvPr/>
          </p:nvPicPr>
          <p:blipFill>
            <a:blip r:embed="rId2">
              <a:extLst/>
            </a:blip>
            <a:srcRect l="0" t="0" r="0" b="0"/>
            <a:stretch>
              <a:fillRect/>
            </a:stretch>
          </p:blipFill>
          <p:spPr>
            <a:xfrm>
              <a:off x="0" y="0"/>
              <a:ext cx="7564911" cy="7539483"/>
            </a:xfrm>
            <a:prstGeom prst="rect">
              <a:avLst/>
            </a:prstGeom>
            <a:ln w="12700" cap="flat">
              <a:noFill/>
              <a:miter lim="400000"/>
            </a:ln>
            <a:effectLst/>
          </p:spPr>
        </p:pic>
        <p:sp>
          <p:nvSpPr>
            <p:cNvPr id="5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3" name="Abb. 7.3"/>
          <p:cNvSpPr txBox="1"/>
          <p:nvPr/>
        </p:nvSpPr>
        <p:spPr>
          <a:xfrm>
            <a:off x="8395269" y="7485681"/>
            <a:ext cx="106464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7.3</a:t>
            </a:r>
          </a:p>
        </p:txBody>
      </p:sp>
      <p:sp>
        <p:nvSpPr>
          <p:cNvPr id="54" name="Biostratigraphie der wichtigsten marinen Invertebraten. Die Balken zeigen die Dauer des Auftretens der Gruppen auf; die orangenen Balkenteile geben die Zeiträume an, für die sie wichtige Leitfossilien darstellen"/>
          <p:cNvSpPr txBox="1"/>
          <p:nvPr/>
        </p:nvSpPr>
        <p:spPr>
          <a:xfrm>
            <a:off x="8395269" y="7853981"/>
            <a:ext cx="4330156"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Biostratigraphie der wichtigsten marinen Invertebraten. Die Balken zeigen die Dauer des Auftretens der Gruppen auf; die orangenen Balkenteile geben die Zeiträume an, für die sie wichtige Leitfossilien darstellen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8390" y="1622599"/>
            <a:ext cx="11266836" cy="8078216"/>
            <a:chOff x="0" y="0"/>
            <a:chExt cx="11266834" cy="8078214"/>
          </a:xfrm>
        </p:grpSpPr>
        <p:pic>
          <p:nvPicPr>
            <p:cNvPr id="56" name="Abb_7_04.png" descr="Abb_7_04.png"/>
            <p:cNvPicPr>
              <a:picLocks noChangeAspect="1"/>
            </p:cNvPicPr>
            <p:nvPr/>
          </p:nvPicPr>
          <p:blipFill>
            <a:blip r:embed="rId2">
              <a:extLst/>
            </a:blip>
            <a:srcRect l="0" t="0" r="0" b="0"/>
            <a:stretch>
              <a:fillRect/>
            </a:stretch>
          </p:blipFill>
          <p:spPr>
            <a:xfrm>
              <a:off x="0" y="0"/>
              <a:ext cx="8409188" cy="7539483"/>
            </a:xfrm>
            <a:prstGeom prst="rect">
              <a:avLst/>
            </a:prstGeom>
            <a:ln w="12700" cap="flat">
              <a:noFill/>
              <a:miter lim="400000"/>
            </a:ln>
            <a:effectLst/>
          </p:spPr>
        </p:pic>
        <p:sp>
          <p:nvSpPr>
            <p:cNvPr id="5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9" name="Abb. 7.4"/>
          <p:cNvSpPr txBox="1"/>
          <p:nvPr/>
        </p:nvSpPr>
        <p:spPr>
          <a:xfrm>
            <a:off x="9046194" y="3842964"/>
            <a:ext cx="107033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7.4</a:t>
            </a:r>
          </a:p>
        </p:txBody>
      </p:sp>
      <p:sp>
        <p:nvSpPr>
          <p:cNvPr id="60" name="Beispiel für die Kalibrierung eines lokalen stratigraphischen Profils mithilfe der Biochronologie. Die Alter des FAD der Art A und des LAD der Art D werden indirekt durch radiometrische Datierung (zum Beispiel einer mit ihnen assoziierten vulkanischen As"/>
          <p:cNvSpPr txBox="1"/>
          <p:nvPr/>
        </p:nvSpPr>
        <p:spPr>
          <a:xfrm>
            <a:off x="9046194" y="4211264"/>
            <a:ext cx="3679231" cy="49508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Beispiel für die Kalibrierung eines lokalen stratigraphischen Profils mithilfe der Biochronologie. Die Alter des FAD der Art A und des LAD der Art D werden indirekt durch radiometrische Datierung (zum Beispiel einer mit ihnen assoziierten vulkanischen Aschelage) be- stimmt. Das Alter des FAD der Art B und des LAD der Art C können zwar nicht radiometrisch datiert, doch annähernd anhand der Sedimen- tationsrate zwischen FAD (A) und LAD (D) berechnet werden. Aus der so errechneten Rate von 3 m Ma􏰁1 ergibt sich bei 15 m Höhendistanz im Sediment eine Altersdifferenz von 5 Ma zwischen FAD (A) und FAD (B) und bei 10 m eine Altersdifferenz von 3 Ma zwischen LAD (D) und LAD (C)</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8390" y="1836321"/>
            <a:ext cx="7573914" cy="6225053"/>
            <a:chOff x="0" y="213722"/>
            <a:chExt cx="7573912" cy="6225051"/>
          </a:xfrm>
        </p:grpSpPr>
        <p:pic>
          <p:nvPicPr>
            <p:cNvPr id="62" name="Abb_7_05.png" descr="Abb_7_05.png"/>
            <p:cNvPicPr>
              <a:picLocks noChangeAspect="1"/>
            </p:cNvPicPr>
            <p:nvPr/>
          </p:nvPicPr>
          <p:blipFill>
            <a:blip r:embed="rId2">
              <a:extLst/>
            </a:blip>
            <a:srcRect l="154" t="0" r="0" b="0"/>
            <a:stretch>
              <a:fillRect/>
            </a:stretch>
          </p:blipFill>
          <p:spPr>
            <a:xfrm>
              <a:off x="0" y="213722"/>
              <a:ext cx="7573913" cy="5472598"/>
            </a:xfrm>
            <a:prstGeom prst="rect">
              <a:avLst/>
            </a:prstGeom>
            <a:ln w="12700" cap="flat">
              <a:noFill/>
              <a:miter lim="400000"/>
            </a:ln>
            <a:effectLst/>
          </p:spPr>
        </p:pic>
        <p:sp>
          <p:nvSpPr>
            <p:cNvPr id="63" name="Type to enter a caption."/>
            <p:cNvSpPr/>
            <p:nvPr/>
          </p:nvSpPr>
          <p:spPr>
            <a:xfrm>
              <a:off x="0" y="5976241"/>
              <a:ext cx="7573913"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65" name="Abb. 7.5"/>
          <p:cNvSpPr txBox="1"/>
          <p:nvPr/>
        </p:nvSpPr>
        <p:spPr>
          <a:xfrm>
            <a:off x="8395269" y="1429964"/>
            <a:ext cx="105883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7.5</a:t>
            </a:r>
          </a:p>
        </p:txBody>
      </p:sp>
      <p:sp>
        <p:nvSpPr>
          <p:cNvPr id="66" name="Theoretisches Isochronendiagramm der Rb/Sr-Altersdatierung. Die Daten von vier Mineralproben, die zu demselben Zeitpunkt t gebildet wurden, liegen im Diagramm auf der roten horizontalen Linie, da die Entstehungsbedingungen als einheitlich angenommen werd"/>
          <p:cNvSpPr txBox="1"/>
          <p:nvPr/>
        </p:nvSpPr>
        <p:spPr>
          <a:xfrm>
            <a:off x="8395269" y="1798264"/>
            <a:ext cx="4330156" cy="73638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Theoretisches Isochronendiagramm der Rb/Sr-Altersdatierung. Die Daten von vier Mineralproben, die zu demselben Zeitpunkt t gebildet wurden, liegen im Diagramm auf der roten horizontalen Linie, da die Entstehungsbedingungen als einheitlich angenommen werden. Diese Linie stellt dasselbe ursprüngliche Isotopenverhältnis dar (das des Magmas), da bei hohen Temperaturen keine Fraktionierung stattfindet. Da jedes Mineral unterschiedliche Mengen des radioaktiven Mutterisotops beinhaltet (Punkte auf den Linien), produzieren die Minerale unterschiedliche Mengen des radiogenen Tochterisotops, wodurch das ursprüngliche Isotopenverhältnis um die Menge</a:t>
            </a:r>
          </a:p>
          <a:p>
            <a:pPr/>
            <a:r>
              <a:t>(</a:t>
            </a:r>
            <a:r>
              <a:rPr baseline="31999"/>
              <a:t>87</a:t>
            </a:r>
            <a:r>
              <a:t>Rb/</a:t>
            </a:r>
            <a:r>
              <a:rPr baseline="31999"/>
              <a:t>86</a:t>
            </a:r>
            <a:r>
              <a:t>Sr)</a:t>
            </a:r>
            <a:r>
              <a:rPr baseline="-5999"/>
              <a:t>gemessen</a:t>
            </a:r>
            <a:r>
              <a:t> 􏰀 .(d</a:t>
            </a:r>
            <a:r>
              <a:rPr baseline="31999"/>
              <a:t>λ􏰃t</a:t>
            </a:r>
            <a:r>
              <a:t> 􏰁-1) erhöht wird. Kommt es im Laufe der Zeit weder zu einer Zufuhr noch zu einem Verlust von </a:t>
            </a:r>
            <a:r>
              <a:rPr baseline="31999"/>
              <a:t>87</a:t>
            </a:r>
            <a:r>
              <a:t>Rb oder </a:t>
            </a:r>
            <a:r>
              <a:rPr baseline="31999"/>
              <a:t>87</a:t>
            </a:r>
            <a:r>
              <a:t>Sr, so werden die ge- messenen Isotopenverhältnisse im Diagramm auf Geraden liegen, deren Steigungen ein Maß für das Alter der Probe sind (hellrote Linien). Der Ordinatenabschnitt entspricht dem ursprünglichen, bei der Entstehung des Gesteins herrschenden Isotopenverhältnis. Mit der Zeit wird die Isochrone immer steiler, doch ihr Ordinatenabschnitt verändert sich nicht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8390" y="1622599"/>
            <a:ext cx="11266836" cy="8078216"/>
            <a:chOff x="0" y="0"/>
            <a:chExt cx="11266834" cy="8078214"/>
          </a:xfrm>
        </p:grpSpPr>
        <p:pic>
          <p:nvPicPr>
            <p:cNvPr id="68" name="Abb_7_06.png" descr="Abb_7_06.png"/>
            <p:cNvPicPr>
              <a:picLocks noChangeAspect="1"/>
            </p:cNvPicPr>
            <p:nvPr/>
          </p:nvPicPr>
          <p:blipFill>
            <a:blip r:embed="rId2">
              <a:extLst/>
            </a:blip>
            <a:srcRect l="0" t="0" r="0" b="0"/>
            <a:stretch>
              <a:fillRect/>
            </a:stretch>
          </p:blipFill>
          <p:spPr>
            <a:xfrm>
              <a:off x="0" y="0"/>
              <a:ext cx="4469188" cy="7539483"/>
            </a:xfrm>
            <a:prstGeom prst="rect">
              <a:avLst/>
            </a:prstGeom>
            <a:ln w="12700" cap="flat">
              <a:noFill/>
              <a:miter lim="400000"/>
            </a:ln>
            <a:effectLst/>
          </p:spPr>
        </p:pic>
        <p:sp>
          <p:nvSpPr>
            <p:cNvPr id="6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1" name="Abb. 7.6"/>
          <p:cNvSpPr txBox="1"/>
          <p:nvPr/>
        </p:nvSpPr>
        <p:spPr>
          <a:xfrm>
            <a:off x="8395269" y="3383581"/>
            <a:ext cx="107000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7.6</a:t>
            </a:r>
          </a:p>
        </p:txBody>
      </p:sp>
      <p:sp>
        <p:nvSpPr>
          <p:cNvPr id="72" name="Indirekte Altersbestimmung von Sedimentgesteinen.…"/>
          <p:cNvSpPr txBox="1"/>
          <p:nvPr/>
        </p:nvSpPr>
        <p:spPr>
          <a:xfrm>
            <a:off x="8395269" y="3751881"/>
            <a:ext cx="4330156" cy="541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Indirekte Altersbestimmung von Sedimentgesteinen.</a:t>
            </a:r>
          </a:p>
          <a:p>
            <a:pPr/>
            <a:r>
              <a:t>a Die vulkanische Asche ist datierbar. Die Mergelschichten, die über und unter der Asche liegen, gehören zur selben Biozone, die durch eine bestimmte Foraminifere charakterisiert ist. Die Basis der Ascheschicht enthält Biotur- bationsspuren, die auf eine noch nicht verfestigte Unterlage hinweisen. Infolgedessen sind haben die Mergelschichten das gleiche Alter wie die Asche.</a:t>
            </a:r>
          </a:p>
          <a:p>
            <a:pPr/>
            <a:r>
              <a:t>b Die Sedimente sind jünger als der granitische Batholit, auf dem sie diskordant liegen. Die Sedimente sind älter als der Basaltgang, der die verschiedenen Gesteine intrudiert.</a:t>
            </a:r>
          </a:p>
          <a:p>
            <a:pPr/>
            <a:r>
              <a:t>c Die radiometrische Datierung der metamorphen Minerale kennzeichnet das Mindestalter der Metasedimente. Die diskordant darauf liegenden Sedimente sind jünger als diese, aber älter als der basaltische Sill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8390" y="1622599"/>
            <a:ext cx="9454457" cy="7053187"/>
            <a:chOff x="0" y="0"/>
            <a:chExt cx="9454455" cy="7053185"/>
          </a:xfrm>
        </p:grpSpPr>
        <p:pic>
          <p:nvPicPr>
            <p:cNvPr id="74" name="Abb_7_07.png" descr="Abb_7_07.png"/>
            <p:cNvPicPr>
              <a:picLocks noChangeAspect="1"/>
            </p:cNvPicPr>
            <p:nvPr/>
          </p:nvPicPr>
          <p:blipFill>
            <a:blip r:embed="rId2">
              <a:extLst/>
            </a:blip>
            <a:srcRect l="0" t="0" r="0" b="0"/>
            <a:stretch>
              <a:fillRect/>
            </a:stretch>
          </p:blipFill>
          <p:spPr>
            <a:xfrm>
              <a:off x="218769" y="0"/>
              <a:ext cx="9016917" cy="6514454"/>
            </a:xfrm>
            <a:prstGeom prst="rect">
              <a:avLst/>
            </a:prstGeom>
            <a:ln w="12700" cap="flat">
              <a:noFill/>
              <a:miter lim="400000"/>
            </a:ln>
            <a:effectLst/>
          </p:spPr>
        </p:pic>
        <p:sp>
          <p:nvSpPr>
            <p:cNvPr id="75" name="Type to enter a caption."/>
            <p:cNvSpPr/>
            <p:nvPr/>
          </p:nvSpPr>
          <p:spPr>
            <a:xfrm>
              <a:off x="0" y="6590653"/>
              <a:ext cx="9454456"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7" name="Abb. 7.7"/>
          <p:cNvSpPr txBox="1"/>
          <p:nvPr/>
        </p:nvSpPr>
        <p:spPr>
          <a:xfrm>
            <a:off x="10022846" y="2659681"/>
            <a:ext cx="105136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7.7</a:t>
            </a:r>
          </a:p>
        </p:txBody>
      </p:sp>
      <p:sp>
        <p:nvSpPr>
          <p:cNvPr id="78" name="Rb-Sr-Isochronen des Gesamtgesteins (rot) und von Einzel- mineralen (blau) eines metamorphen Granits. Die Größe der Gesamtge- steinsprobe wurde so gewählt, dass sich darin keine metamorphosebedingten Veränderungen des Isotopenverhältnisses bemerkbar mach"/>
          <p:cNvSpPr txBox="1"/>
          <p:nvPr/>
        </p:nvSpPr>
        <p:spPr>
          <a:xfrm>
            <a:off x="10022846" y="3027981"/>
            <a:ext cx="2702579" cy="613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Rb-Sr-Isochronen des Gesamtgesteins (rot) und von Einzel- mineralen (blau) eines metamorphen Granits. Die Größe der Gesamtge- steinsprobe wurde so gewählt, dass sich darin keine metamorphosebedingten Veränderungen des Isotopenverhältnisses bemerkbar machen. In diesem theoretischen Beispiel wurden die Mineraldatierungen an zwei Mineralen aus unterschiedlichen Proben durchgeführt. Sind die Alter wie in der Abbildung gleich, so liegen die Isochronen parallel zueinander. Die Steigung der Isochrone des Gesamtgesteins ist proportional zum Alter des Metamorphoseereignisses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8390" y="1622599"/>
            <a:ext cx="9991957" cy="7208979"/>
            <a:chOff x="0" y="0"/>
            <a:chExt cx="9991955" cy="7208977"/>
          </a:xfrm>
        </p:grpSpPr>
        <p:pic>
          <p:nvPicPr>
            <p:cNvPr id="80" name="Abb_7_08.png" descr="Abb_7_08.png"/>
            <p:cNvPicPr>
              <a:picLocks noChangeAspect="1"/>
            </p:cNvPicPr>
            <p:nvPr/>
          </p:nvPicPr>
          <p:blipFill>
            <a:blip r:embed="rId2">
              <a:extLst/>
            </a:blip>
            <a:srcRect l="0" t="0" r="0" b="0"/>
            <a:stretch>
              <a:fillRect/>
            </a:stretch>
          </p:blipFill>
          <p:spPr>
            <a:xfrm>
              <a:off x="0" y="0"/>
              <a:ext cx="9991956" cy="6518412"/>
            </a:xfrm>
            <a:prstGeom prst="rect">
              <a:avLst/>
            </a:prstGeom>
            <a:ln w="12700" cap="flat">
              <a:noFill/>
              <a:miter lim="400000"/>
            </a:ln>
            <a:effectLst/>
          </p:spPr>
        </p:pic>
        <p:sp>
          <p:nvSpPr>
            <p:cNvPr id="81" name="Type to enter a caption."/>
            <p:cNvSpPr/>
            <p:nvPr/>
          </p:nvSpPr>
          <p:spPr>
            <a:xfrm>
              <a:off x="0" y="6746445"/>
              <a:ext cx="9991956"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3" name="Konkordante Alter im Konkordia-Diagramm. Die Kurve ist die grafische Darstellung von Gl. 7.13 und wird als Konkordia bezeichnet. Sie zeigt die sich mit der Zeit verändernden Isotopen- verhältnisse 206 Pb=238 U und 207 Pb=235 U in einem geschlossenen Syst"/>
          <p:cNvSpPr txBox="1"/>
          <p:nvPr/>
        </p:nvSpPr>
        <p:spPr>
          <a:xfrm>
            <a:off x="854002" y="8336581"/>
            <a:ext cx="11871423"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Konkordante Alter im Konkordia-Diagramm. Die Kurve ist die grafische Darstellung von Gl. 7.13 und wird als Konkordia bezeichnet. Sie zeigt die sich mit der Zeit verändernden Isotopen- verhältnisse 206 Pb=238 U und 207 Pb=235 U in einem geschlossenen System. Neben der Kurve sind einige Alter in Millionen Jahren an- gegeben</a:t>
            </a:r>
          </a:p>
        </p:txBody>
      </p:sp>
      <p:sp>
        <p:nvSpPr>
          <p:cNvPr id="84" name="Abb. 7.8"/>
          <p:cNvSpPr txBox="1"/>
          <p:nvPr/>
        </p:nvSpPr>
        <p:spPr>
          <a:xfrm>
            <a:off x="854002" y="7968281"/>
            <a:ext cx="107647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7.8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905B9B"/>
      </a:dk1>
      <a:lt1>
        <a:srgbClr val="4E9B4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