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1pPr>
    <a:lvl2pPr marL="0" marR="0" indent="2286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2pPr>
    <a:lvl3pPr marL="0" marR="0" indent="4572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3pPr>
    <a:lvl4pPr marL="0" marR="0" indent="6858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4pPr>
    <a:lvl5pPr marL="0" marR="0" indent="9144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5pPr>
    <a:lvl6pPr marL="0" marR="0" indent="11430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6pPr>
    <a:lvl7pPr marL="0" marR="0" indent="13716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7pPr>
    <a:lvl8pPr marL="0" marR="0" indent="16002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8pPr>
    <a:lvl9pPr marL="0" marR="0" indent="18288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a:p>
        </p:txBody>
      </p:sp>
      <p:sp>
        <p:nvSpPr>
          <p:cNvPr id="33" name="Shape 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Master Title">
    <p:spTree>
      <p:nvGrpSpPr>
        <p:cNvPr id="1" name=""/>
        <p:cNvGrpSpPr/>
        <p:nvPr/>
      </p:nvGrpSpPr>
      <p:grpSpPr>
        <a:xfrm>
          <a:off x="0" y="0"/>
          <a:ext cx="0" cy="0"/>
          <a:chOff x="0" y="0"/>
          <a:chExt cx="0" cy="0"/>
        </a:xfrm>
      </p:grpSpPr>
      <p:pic>
        <p:nvPicPr>
          <p:cNvPr id="16" name="Geowissenschaften_Deckblatt.tif" descr="Geowissenschaften_Deckblatt.tif"/>
          <p:cNvPicPr>
            <a:picLocks noChangeAspect="1"/>
          </p:cNvPicPr>
          <p:nvPr/>
        </p:nvPicPr>
        <p:blipFill>
          <a:blip r:embed="rId2">
            <a:extLst/>
          </a:blip>
          <a:srcRect l="0" t="0" r="0" b="0"/>
          <a:stretch>
            <a:fillRect/>
          </a:stretch>
        </p:blipFill>
        <p:spPr>
          <a:xfrm>
            <a:off x="0" y="0"/>
            <a:ext cx="7339563" cy="9753542"/>
          </a:xfrm>
          <a:prstGeom prst="rect">
            <a:avLst/>
          </a:prstGeom>
          <a:ln w="12700">
            <a:miter lim="400000"/>
          </a:ln>
        </p:spPr>
      </p:pic>
      <p:sp>
        <p:nvSpPr>
          <p:cNvPr id="17" name="Title Text"/>
          <p:cNvSpPr txBox="1"/>
          <p:nvPr>
            <p:ph type="title"/>
          </p:nvPr>
        </p:nvSpPr>
        <p:spPr>
          <a:xfrm>
            <a:off x="8090080" y="635000"/>
            <a:ext cx="4685565" cy="1769190"/>
          </a:xfrm>
          <a:prstGeom prst="rect">
            <a:avLst/>
          </a:prstGeom>
        </p:spPr>
        <p:txBody>
          <a:bodyPr lIns="50800" tIns="50800" rIns="50800" bIns="50800" anchor="t"/>
          <a:lstStyle>
            <a:lvl1pPr>
              <a:defRPr b="1" sz="4200">
                <a:solidFill>
                  <a:srgbClr val="E21F26"/>
                </a:solidFill>
                <a:uFill>
                  <a:solidFill>
                    <a:srgbClr val="922E32"/>
                  </a:solidFill>
                </a:uFill>
              </a:defRPr>
            </a:lvl1pPr>
          </a:lstStyle>
          <a:p>
            <a:pPr/>
            <a:r>
              <a:t>Title Text</a:t>
            </a:r>
          </a:p>
        </p:txBody>
      </p:sp>
      <p:sp>
        <p:nvSpPr>
          <p:cNvPr id="18" name="Body Level One…"/>
          <p:cNvSpPr txBox="1"/>
          <p:nvPr>
            <p:ph type="body" sz="quarter" idx="1"/>
          </p:nvPr>
        </p:nvSpPr>
        <p:spPr>
          <a:xfrm>
            <a:off x="8090080" y="3561079"/>
            <a:ext cx="4685565" cy="3051226"/>
          </a:xfrm>
          <a:prstGeom prst="rect">
            <a:avLst/>
          </a:prstGeom>
        </p:spPr>
        <p:txBody>
          <a:bodyPr/>
          <a:lstStyle>
            <a:lvl1pPr marL="0" marR="0" indent="0" algn="ctr">
              <a:spcBef>
                <a:spcPts val="0"/>
              </a:spcBef>
              <a:defRPr i="1" sz="3800">
                <a:uFill>
                  <a:solidFill>
                    <a:srgbClr val="EB8B2D"/>
                  </a:solidFill>
                </a:uFill>
              </a:defRPr>
            </a:lvl1pPr>
            <a:lvl2pPr marL="0" marR="0" indent="0" algn="ctr">
              <a:spcBef>
                <a:spcPts val="0"/>
              </a:spcBef>
              <a:defRPr i="1" sz="3800">
                <a:solidFill>
                  <a:srgbClr val="E21F26"/>
                </a:solidFill>
              </a:defRPr>
            </a:lvl2pPr>
            <a:lvl3pPr marL="0" marR="0" indent="0" algn="ctr">
              <a:spcBef>
                <a:spcPts val="0"/>
              </a:spcBef>
              <a:defRPr i="1" sz="3800">
                <a:solidFill>
                  <a:srgbClr val="E21F26"/>
                </a:solidFill>
                <a:uFill>
                  <a:solidFill>
                    <a:srgbClr val="EB8B2D"/>
                  </a:solidFill>
                </a:uFill>
              </a:defRPr>
            </a:lvl3pPr>
            <a:lvl4pPr marL="0" marR="0" indent="0" algn="ctr">
              <a:spcBef>
                <a:spcPts val="0"/>
              </a:spcBef>
              <a:defRPr i="1" sz="3800">
                <a:solidFill>
                  <a:srgbClr val="E21F26"/>
                </a:solidFill>
                <a:uFill>
                  <a:solidFill>
                    <a:srgbClr val="EB8B2D"/>
                  </a:solidFill>
                </a:uFill>
              </a:defRPr>
            </a:lvl4pPr>
            <a:lvl5pPr marL="0" marR="0" indent="0" algn="ctr">
              <a:spcBef>
                <a:spcPts val="0"/>
              </a:spcBef>
              <a:defRPr i="1" sz="3800">
                <a:solidFill>
                  <a:srgbClr val="E21F26"/>
                </a:solidFill>
                <a:uFill>
                  <a:solidFill>
                    <a:srgbClr val="EB8B2D"/>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o text">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Geowissenschaften_Deckblatt.tif" descr="Geowissenschaften_Deckblatt.tif"/>
          <p:cNvPicPr>
            <a:picLocks noChangeAspect="1"/>
          </p:cNvPicPr>
          <p:nvPr/>
        </p:nvPicPr>
        <p:blipFill>
          <a:blip r:embed="rId2">
            <a:extLst/>
          </a:blip>
          <a:srcRect l="0" t="0" r="0" b="85391"/>
          <a:stretch>
            <a:fillRect/>
          </a:stretch>
        </p:blipFill>
        <p:spPr>
          <a:xfrm>
            <a:off x="0" y="0"/>
            <a:ext cx="7339563" cy="1424892"/>
          </a:xfrm>
          <a:prstGeom prst="rect">
            <a:avLst/>
          </a:prstGeom>
          <a:ln w="12700">
            <a:miter lim="400000"/>
          </a:ln>
        </p:spPr>
      </p:pic>
      <p:sp>
        <p:nvSpPr>
          <p:cNvPr id="3" name="Geowissenschaften, Die Dynamik des Systems Erde"/>
          <p:cNvSpPr txBox="1"/>
          <p:nvPr/>
        </p:nvSpPr>
        <p:spPr>
          <a:xfrm>
            <a:off x="7728761" y="175850"/>
            <a:ext cx="509826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638951">
              <a:spcBef>
                <a:spcPts val="1400"/>
              </a:spcBef>
              <a:buClr>
                <a:srgbClr val="000000"/>
              </a:buClr>
              <a:buFont typeface="Georgia"/>
              <a:tabLst>
                <a:tab pos="1295400" algn="l"/>
                <a:tab pos="2603500" algn="l"/>
                <a:tab pos="3898900" algn="l"/>
                <a:tab pos="5207000" algn="l"/>
                <a:tab pos="6502400" algn="l"/>
                <a:tab pos="7797800" algn="l"/>
                <a:tab pos="9105900" algn="l"/>
                <a:tab pos="10401300" algn="l"/>
                <a:tab pos="11709400" algn="l"/>
                <a:tab pos="13004800" algn="l"/>
                <a:tab pos="14300200" algn="l"/>
                <a:tab pos="14681200" algn="l"/>
              </a:tabLst>
              <a:defRPr>
                <a:solidFill>
                  <a:srgbClr val="1C3B63"/>
                </a:solidFill>
                <a:uFill>
                  <a:solidFill>
                    <a:srgbClr val="B01A3B"/>
                  </a:solidFill>
                </a:uFill>
              </a:defRPr>
            </a:lvl1pPr>
          </a:lstStyle>
          <a:p>
            <a:pPr/>
            <a:r>
              <a:t>Geowissenschaften, Die Dynamik des Systems Erde</a:t>
            </a:r>
          </a:p>
        </p:txBody>
      </p:sp>
      <p:sp>
        <p:nvSpPr>
          <p:cNvPr id="4" name="© R. Bousquet"/>
          <p:cNvSpPr txBox="1"/>
          <p:nvPr/>
        </p:nvSpPr>
        <p:spPr>
          <a:xfrm>
            <a:off x="-1" y="9359900"/>
            <a:ext cx="1708007" cy="292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638951">
              <a:spcBef>
                <a:spcPts val="1400"/>
              </a:spcBef>
              <a:buClr>
                <a:srgbClr val="004479"/>
              </a:buClr>
              <a:buFont typeface="Georgia"/>
              <a:defRPr sz="1200">
                <a:solidFill>
                  <a:srgbClr val="1E3D64"/>
                </a:solidFill>
                <a:uFill>
                  <a:solidFill>
                    <a:srgbClr val="FFFFFE"/>
                  </a:solidFill>
                </a:uFill>
              </a:defRPr>
            </a:lvl1pPr>
          </a:lstStyle>
          <a:p>
            <a:pPr/>
            <a:r>
              <a:t>© R. Bousquet</a:t>
            </a:r>
          </a:p>
        </p:txBody>
      </p:sp>
      <p:pic>
        <p:nvPicPr>
          <p:cNvPr id="5" name="Image" descr="Image"/>
          <p:cNvPicPr>
            <a:picLocks noChangeAspect="1"/>
          </p:cNvPicPr>
          <p:nvPr/>
        </p:nvPicPr>
        <p:blipFill>
          <a:blip r:embed="rId3">
            <a:extLst/>
          </a:blip>
          <a:stretch>
            <a:fillRect/>
          </a:stretch>
        </p:blipFill>
        <p:spPr>
          <a:xfrm>
            <a:off x="10277892" y="9283395"/>
            <a:ext cx="2447533" cy="368606"/>
          </a:xfrm>
          <a:prstGeom prst="rect">
            <a:avLst/>
          </a:prstGeom>
          <a:ln w="12700">
            <a:miter lim="400000"/>
          </a:ln>
        </p:spPr>
      </p:pic>
      <p:sp>
        <p:nvSpPr>
          <p:cNvPr id="6" name="Kapitel 8:…"/>
          <p:cNvSpPr txBox="1"/>
          <p:nvPr/>
        </p:nvSpPr>
        <p:spPr>
          <a:xfrm>
            <a:off x="7615517" y="635000"/>
            <a:ext cx="5109908" cy="789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55751" marR="55751" defTabSz="638951">
              <a:buClr>
                <a:srgbClr val="004479"/>
              </a:buClr>
              <a:buFont typeface="Georgia"/>
              <a:defRPr b="1" sz="2100">
                <a:solidFill>
                  <a:srgbClr val="E21F26"/>
                </a:solidFill>
                <a:uFill>
                  <a:solidFill>
                    <a:srgbClr val="922E32"/>
                  </a:solidFill>
                </a:uFill>
              </a:defRPr>
            </a:pPr>
            <a:r>
              <a:t>Kapitel 8:</a:t>
            </a:r>
          </a:p>
          <a:p>
            <a:pPr marL="55751" marR="55751" defTabSz="638951">
              <a:buClr>
                <a:srgbClr val="004479"/>
              </a:buClr>
              <a:buFont typeface="Georgia"/>
              <a:defRPr b="1" sz="1800">
                <a:solidFill>
                  <a:srgbClr val="E21F26"/>
                </a:solidFill>
                <a:uFill>
                  <a:solidFill>
                    <a:srgbClr val="922E32"/>
                  </a:solidFill>
                </a:uFill>
              </a:defRPr>
            </a:pPr>
            <a:r>
              <a:rPr b="0"/>
              <a:t>Gravitation: Das Aussehen der Erde</a:t>
            </a:r>
          </a:p>
        </p:txBody>
      </p:sp>
      <p:sp>
        <p:nvSpPr>
          <p:cNvPr id="7" name="Title Text"/>
          <p:cNvSpPr txBox="1"/>
          <p:nvPr>
            <p:ph type="title"/>
          </p:nvPr>
        </p:nvSpPr>
        <p:spPr>
          <a:xfrm>
            <a:off x="269999" y="0"/>
            <a:ext cx="11520002" cy="720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8" name="Body Level One…"/>
          <p:cNvSpPr txBox="1"/>
          <p:nvPr>
            <p:ph type="body" idx="1"/>
          </p:nvPr>
        </p:nvSpPr>
        <p:spPr>
          <a:xfrm>
            <a:off x="269999" y="1460500"/>
            <a:ext cx="12458701" cy="693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1112391" indent="-399666">
              <a:spcBef>
                <a:spcPts val="1000"/>
              </a:spcBef>
              <a:defRPr sz="2800">
                <a:solidFill>
                  <a:srgbClr val="EB8B2D"/>
                </a:solidFill>
                <a:uFill>
                  <a:solidFill>
                    <a:srgbClr val="EB8B2D"/>
                  </a:solidFill>
                </a:uFill>
              </a:defRPr>
            </a:lvl2pPr>
            <a:lvl3pPr marL="1681351" indent="-318387">
              <a:spcBef>
                <a:spcPts val="900"/>
              </a:spcBef>
              <a:defRPr sz="2800">
                <a:solidFill>
                  <a:srgbClr val="B01A3B"/>
                </a:solidFill>
                <a:uFill>
                  <a:solidFill>
                    <a:srgbClr val="B01A3B"/>
                  </a:solidFill>
                </a:uFill>
              </a:defRPr>
            </a:lvl3pPr>
            <a:lvl4pPr marL="2331590" indent="-188337">
              <a:spcBef>
                <a:spcPts val="700"/>
              </a:spcBef>
              <a:defRPr sz="2400">
                <a:solidFill>
                  <a:srgbClr val="4E9B40"/>
                </a:solidFill>
                <a:uFill>
                  <a:solidFill>
                    <a:srgbClr val="4E9B40"/>
                  </a:solidFill>
                </a:uFill>
              </a:defRPr>
            </a:lvl4pPr>
            <a:lvl5pPr marL="2981831" indent="-58291">
              <a:spcBef>
                <a:spcPts val="7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9" name="Slide Number"/>
          <p:cNvSpPr txBox="1"/>
          <p:nvPr>
            <p:ph type="sldNum" sz="quarter" idx="2"/>
          </p:nvPr>
        </p:nvSpPr>
        <p:spPr>
          <a:xfrm>
            <a:off x="10673644" y="8890000"/>
            <a:ext cx="326332" cy="342900"/>
          </a:xfrm>
          <a:prstGeom prst="rect">
            <a:avLst/>
          </a:prstGeom>
          <a:ln w="12700">
            <a:miter lim="400000"/>
          </a:ln>
        </p:spPr>
        <p:txBody>
          <a:bodyPr wrap="none" lIns="50800" tIns="50800" rIns="50800" bIns="50800">
            <a:spAutoFit/>
          </a:bodyPr>
          <a:lstStyle>
            <a:lvl1pPr defTabSz="825500">
              <a:spcBef>
                <a:spcPts val="1400"/>
              </a:spcBef>
              <a:defRPr>
                <a:uFill>
                  <a:solidFill>
                    <a:srgbClr val="000000"/>
                  </a:solidFill>
                </a:u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Lst>
  <p:transition xmlns:p14="http://schemas.microsoft.com/office/powerpoint/2010/main" spd="med" advClick="1"/>
  <p:txStyles>
    <p:titleStyle>
      <a:lvl1pPr marL="55751" marR="55751" indent="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1pPr>
      <a:lvl2pPr marL="55751" marR="55751" indent="2286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2pPr>
      <a:lvl3pPr marL="55751" marR="55751" indent="4572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3pPr>
      <a:lvl4pPr marL="55751" marR="55751" indent="6858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4pPr>
      <a:lvl5pPr marL="55751" marR="55751" indent="9144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5pPr>
      <a:lvl6pPr marL="55751" marR="55751" indent="11430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6pPr>
      <a:lvl7pPr marL="55751" marR="55751" indent="13716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7pPr>
      <a:lvl8pPr marL="55751" marR="55751" indent="1600199"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8pPr>
      <a:lvl9pPr marL="55751" marR="55751" indent="18288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9pPr>
    </p:titleStyle>
    <p:bodyStyle>
      <a:lvl1pPr marL="543431" marR="55751" indent="-480946"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1pPr>
      <a:lvl2pPr marL="543431" marR="55751" indent="-480946"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2pPr>
      <a:lvl3pPr marL="543431" marR="55751" indent="-480947"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3pPr>
      <a:lvl4pPr marL="543431" marR="55751" indent="-350899"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4pPr>
      <a:lvl5pPr marL="543431" marR="55751" indent="-22085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5pPr>
      <a:lvl6pPr marL="543431" marR="55751" indent="1569719"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6pPr>
      <a:lvl7pPr marL="543431" marR="55751" indent="19126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7pPr>
      <a:lvl8pPr marL="543431" marR="55751" indent="22555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8pPr>
      <a:lvl9pPr marL="543431" marR="55751" indent="25984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9pPr>
    </p:bodyStyle>
    <p:otherStyle>
      <a:lvl1pPr marL="0" marR="0" indent="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1pPr>
      <a:lvl2pPr marL="0" marR="0" indent="2286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2pPr>
      <a:lvl3pPr marL="0" marR="0" indent="4572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3pPr>
      <a:lvl4pPr marL="0" marR="0" indent="6858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4pPr>
      <a:lvl5pPr marL="0" marR="0" indent="9144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5pPr>
      <a:lvl6pPr marL="0" marR="0" indent="11430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6pPr>
      <a:lvl7pPr marL="0" marR="0" indent="13716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7pPr>
      <a:lvl8pPr marL="0" marR="0" indent="16002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8pPr>
      <a:lvl9pPr marL="0" marR="0" indent="18288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 name="Die Kennzeichen der Kinematik der Erde"/>
          <p:cNvSpPr txBox="1"/>
          <p:nvPr>
            <p:ph type="ctrTitle"/>
          </p:nvPr>
        </p:nvSpPr>
        <p:spPr>
          <a:xfrm>
            <a:off x="8090080" y="647700"/>
            <a:ext cx="4685565" cy="3563627"/>
          </a:xfrm>
          <a:prstGeom prst="rect">
            <a:avLst/>
          </a:prstGeom>
        </p:spPr>
        <p:txBody>
          <a:bodyPr/>
          <a:lstStyle/>
          <a:p>
            <a:pPr/>
            <a:r>
              <a:t>Die Kennzeichen der Kinematik der Erde</a:t>
            </a:r>
          </a:p>
        </p:txBody>
      </p:sp>
      <p:sp>
        <p:nvSpPr>
          <p:cNvPr id="36" name="Kapitel 8…"/>
          <p:cNvSpPr txBox="1"/>
          <p:nvPr>
            <p:ph type="subTitle" sz="quarter" idx="1"/>
          </p:nvPr>
        </p:nvSpPr>
        <p:spPr>
          <a:prstGeom prst="rect">
            <a:avLst/>
          </a:prstGeom>
        </p:spPr>
        <p:txBody>
          <a:bodyPr/>
          <a:lstStyle/>
          <a:p>
            <a:pPr/>
            <a:r>
              <a:t>Kapitel 8</a:t>
            </a:r>
          </a:p>
          <a:p>
            <a:pPr lvl="1"/>
          </a:p>
          <a:p>
            <a:pPr lvl="1"/>
            <a:r>
              <a:t>Gravitation:</a:t>
            </a:r>
          </a:p>
          <a:p>
            <a:pPr lvl="1"/>
            <a:r>
              <a:t>Das Aussehen der Erde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8390" y="1622599"/>
            <a:ext cx="10026403" cy="7483301"/>
            <a:chOff x="0" y="0"/>
            <a:chExt cx="10026401" cy="7483300"/>
          </a:xfrm>
        </p:grpSpPr>
        <p:pic>
          <p:nvPicPr>
            <p:cNvPr id="86" name="Abb_8_09.png" descr="Abb_8_09.png"/>
            <p:cNvPicPr>
              <a:picLocks noChangeAspect="1"/>
            </p:cNvPicPr>
            <p:nvPr/>
          </p:nvPicPr>
          <p:blipFill>
            <a:blip r:embed="rId2">
              <a:extLst/>
            </a:blip>
            <a:srcRect l="0" t="0" r="0" b="0"/>
            <a:stretch>
              <a:fillRect/>
            </a:stretch>
          </p:blipFill>
          <p:spPr>
            <a:xfrm>
              <a:off x="207788" y="0"/>
              <a:ext cx="9610826" cy="6944569"/>
            </a:xfrm>
            <a:prstGeom prst="rect">
              <a:avLst/>
            </a:prstGeom>
            <a:ln w="12700" cap="flat">
              <a:noFill/>
              <a:miter lim="400000"/>
            </a:ln>
            <a:effectLst/>
          </p:spPr>
        </p:pic>
        <p:sp>
          <p:nvSpPr>
            <p:cNvPr id="87" name="Type to enter a caption."/>
            <p:cNvSpPr/>
            <p:nvPr/>
          </p:nvSpPr>
          <p:spPr>
            <a:xfrm>
              <a:off x="0" y="7020768"/>
              <a:ext cx="10026402"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89" name="Abb. 8.9"/>
          <p:cNvSpPr txBox="1"/>
          <p:nvPr/>
        </p:nvSpPr>
        <p:spPr>
          <a:xfrm>
            <a:off x="10594792" y="5976367"/>
            <a:ext cx="1095116"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8.9</a:t>
            </a:r>
          </a:p>
        </p:txBody>
      </p:sp>
      <p:sp>
        <p:nvSpPr>
          <p:cNvPr id="90" name="Geoidundulation.…"/>
          <p:cNvSpPr txBox="1"/>
          <p:nvPr/>
        </p:nvSpPr>
        <p:spPr>
          <a:xfrm>
            <a:off x="10594792" y="6344667"/>
            <a:ext cx="2039790" cy="2755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Geoidundulation.</a:t>
            </a:r>
          </a:p>
          <a:p>
            <a:pPr/>
            <a:r>
              <a:t>a Unterscheidung von Ellip- soid und Geoid. Eine Masse außerhalb des Ellipsoids (b)</a:t>
            </a:r>
          </a:p>
          <a:p>
            <a:pPr/>
            <a:r>
              <a:t>oder eine Überschussmasse unter dem Ellipsoid (c) erhebt das Geoid über das Ellipsoid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8390" y="1622599"/>
            <a:ext cx="11266836" cy="8078216"/>
            <a:chOff x="0" y="0"/>
            <a:chExt cx="11266834" cy="8078214"/>
          </a:xfrm>
        </p:grpSpPr>
        <p:pic>
          <p:nvPicPr>
            <p:cNvPr id="92" name="Abb_8_10.png" descr="Abb_8_10.png"/>
            <p:cNvPicPr>
              <a:picLocks noChangeAspect="1"/>
            </p:cNvPicPr>
            <p:nvPr/>
          </p:nvPicPr>
          <p:blipFill>
            <a:blip r:embed="rId2">
              <a:extLst/>
            </a:blip>
            <a:srcRect l="0" t="0" r="0" b="0"/>
            <a:stretch>
              <a:fillRect/>
            </a:stretch>
          </p:blipFill>
          <p:spPr>
            <a:xfrm>
              <a:off x="0" y="0"/>
              <a:ext cx="4744268" cy="7539483"/>
            </a:xfrm>
            <a:prstGeom prst="rect">
              <a:avLst/>
            </a:prstGeom>
            <a:ln w="12700" cap="flat">
              <a:noFill/>
              <a:miter lim="400000"/>
            </a:ln>
            <a:effectLst/>
          </p:spPr>
        </p:pic>
        <p:sp>
          <p:nvSpPr>
            <p:cNvPr id="9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95" name="Abb. 8.10"/>
          <p:cNvSpPr txBox="1"/>
          <p:nvPr/>
        </p:nvSpPr>
        <p:spPr>
          <a:xfrm>
            <a:off x="8395269" y="7244381"/>
            <a:ext cx="1219238"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8.10</a:t>
            </a:r>
          </a:p>
        </p:txBody>
      </p:sp>
      <p:sp>
        <p:nvSpPr>
          <p:cNvPr id="96" name="Das Geoid Erde. a Schwerkraftmodell 01, das auf Daten 111 Tage nach Start des Satelliten Grace (Gravity Recovery and Climate Experiment) beruht; b terrestrische Geoid-Daten des Satelliten Grace (NASA, University of Texas, CSR)"/>
          <p:cNvSpPr txBox="1"/>
          <p:nvPr/>
        </p:nvSpPr>
        <p:spPr>
          <a:xfrm>
            <a:off x="8395269" y="7612681"/>
            <a:ext cx="4330156"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Das Geoid Erde. a Schwerkraftmodell 01, das auf Daten 111 Tage nach Start des Satelliten Grace (Gravity Recovery and Climate Experiment) beruht; b terrestrische Geoid-Daten des Satelliten Grace (NASA, University of Texas, CSR)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8390" y="1622599"/>
            <a:ext cx="11266836" cy="8078216"/>
            <a:chOff x="0" y="0"/>
            <a:chExt cx="11266834" cy="8078214"/>
          </a:xfrm>
        </p:grpSpPr>
        <p:pic>
          <p:nvPicPr>
            <p:cNvPr id="98" name="Abb_8_11.png" descr="Abb_8_11.png"/>
            <p:cNvPicPr>
              <a:picLocks noChangeAspect="1"/>
            </p:cNvPicPr>
            <p:nvPr/>
          </p:nvPicPr>
          <p:blipFill>
            <a:blip r:embed="rId2">
              <a:extLst/>
            </a:blip>
            <a:srcRect l="0" t="0" r="0" b="0"/>
            <a:stretch>
              <a:fillRect/>
            </a:stretch>
          </p:blipFill>
          <p:spPr>
            <a:xfrm>
              <a:off x="0" y="0"/>
              <a:ext cx="5794180" cy="7539483"/>
            </a:xfrm>
            <a:prstGeom prst="rect">
              <a:avLst/>
            </a:prstGeom>
            <a:ln w="12700" cap="flat">
              <a:noFill/>
              <a:miter lim="400000"/>
            </a:ln>
            <a:effectLst/>
          </p:spPr>
        </p:pic>
        <p:sp>
          <p:nvSpPr>
            <p:cNvPr id="9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01" name="Abb. 8.11"/>
          <p:cNvSpPr txBox="1"/>
          <p:nvPr/>
        </p:nvSpPr>
        <p:spPr>
          <a:xfrm>
            <a:off x="8395269" y="6761781"/>
            <a:ext cx="1170907"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8.11</a:t>
            </a:r>
          </a:p>
        </p:txBody>
      </p:sp>
      <p:sp>
        <p:nvSpPr>
          <p:cNvPr id="102" name="Weltraumgeodäsie.…"/>
          <p:cNvSpPr txBox="1"/>
          <p:nvPr/>
        </p:nvSpPr>
        <p:spPr>
          <a:xfrm>
            <a:off x="8395269" y="7130081"/>
            <a:ext cx="4330156"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Weltraumgeodäsie.</a:t>
            </a:r>
          </a:p>
          <a:p>
            <a:pPr/>
            <a:r>
              <a:t>a Lasertelemetrie. Der im Jahr 1975 gestartete Satellit Starlette wird täglich vom globalen Netzwerk der Laserstationen beobachtet.</a:t>
            </a:r>
          </a:p>
          <a:p>
            <a:pPr/>
            <a:r>
              <a:t>b Prinzip der Satellitenaltimetrie. Die dynamische Topographie entsteht durch die Meeresströmung</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8390" y="2509778"/>
            <a:ext cx="11266836" cy="7191037"/>
            <a:chOff x="0" y="887179"/>
            <a:chExt cx="11266834" cy="7191035"/>
          </a:xfrm>
        </p:grpSpPr>
        <p:pic>
          <p:nvPicPr>
            <p:cNvPr id="104" name="Abb_8_12.png" descr="Abb_8_12.png"/>
            <p:cNvPicPr>
              <a:picLocks noChangeAspect="1"/>
            </p:cNvPicPr>
            <p:nvPr/>
          </p:nvPicPr>
          <p:blipFill>
            <a:blip r:embed="rId2">
              <a:extLst/>
            </a:blip>
            <a:srcRect l="0" t="0" r="0" b="0"/>
            <a:stretch>
              <a:fillRect/>
            </a:stretch>
          </p:blipFill>
          <p:spPr>
            <a:xfrm>
              <a:off x="0" y="887179"/>
              <a:ext cx="11266835" cy="3961724"/>
            </a:xfrm>
            <a:prstGeom prst="rect">
              <a:avLst/>
            </a:prstGeom>
            <a:ln w="12700" cap="flat">
              <a:noFill/>
              <a:miter lim="400000"/>
            </a:ln>
            <a:effectLst/>
          </p:spPr>
        </p:pic>
        <p:sp>
          <p:nvSpPr>
            <p:cNvPr id="10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07" name="Abb. 8.12"/>
          <p:cNvSpPr txBox="1"/>
          <p:nvPr/>
        </p:nvSpPr>
        <p:spPr>
          <a:xfrm>
            <a:off x="568390" y="7003081"/>
            <a:ext cx="120216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8.12</a:t>
            </a:r>
          </a:p>
        </p:txBody>
      </p:sp>
      <p:sp>
        <p:nvSpPr>
          <p:cNvPr id="108" name="Die verschiedenen Schwerereduktionen. Freiluftreduktion (1): Das in einen Ballon eingebettete Gravimeter (Station B) misst eine reduzierte Schwerkraft, weil sich der Abstand zum Referenzellipsoid um die Höhe h erhöht hat (Gl. 8.14). Bouguer-Reduktion (2)"/>
          <p:cNvSpPr txBox="1"/>
          <p:nvPr/>
        </p:nvSpPr>
        <p:spPr>
          <a:xfrm>
            <a:off x="568390" y="7371381"/>
            <a:ext cx="12157035" cy="179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Die verschiedenen Schwerereduktionen. Freiluftreduktion (1): Das in einen Ballon eingebettete Gravimeter (Station B) misst eine reduzierte Schwerkraft, weil sich der Abstand zum Referenzellipsoid um die Höhe h erhöht hat (Gl. 8.14). Bouguer-Reduktion (2): Die Masse der darunterliegenden Gesteine mit der Mächtigkeit h verursacht eine erhöhte Schwerkraft (Gl. 8.17) auf der Hochebene (Station C). Es erfolgt eine positive Korrektur, wenn sich die Messstation oberhalb des Referenzniveaus (Meeresspiegel) befindet und eine negative Korrektur, wenn sie sich unterhalb des Referenzniveaus befindet. Geländereduktion (3): Am Fuße eines Hügels (Station D) wird eine reduzierte Schwerkraft gemessen, weil das Material des Hügels eine Anziehung H bewirkt. Das Tal V führt gleichzeitig zu einer Anziehung nach unten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2" name="Image Gallery"/>
          <p:cNvGrpSpPr/>
          <p:nvPr/>
        </p:nvGrpSpPr>
        <p:grpSpPr>
          <a:xfrm>
            <a:off x="568390" y="1622599"/>
            <a:ext cx="11266836" cy="8078216"/>
            <a:chOff x="0" y="0"/>
            <a:chExt cx="11266834" cy="8078214"/>
          </a:xfrm>
        </p:grpSpPr>
        <p:pic>
          <p:nvPicPr>
            <p:cNvPr id="110" name="Abb_8_13.png" descr="Abb_8_13.png"/>
            <p:cNvPicPr>
              <a:picLocks noChangeAspect="1"/>
            </p:cNvPicPr>
            <p:nvPr/>
          </p:nvPicPr>
          <p:blipFill>
            <a:blip r:embed="rId2">
              <a:extLst/>
            </a:blip>
            <a:srcRect l="0" t="0" r="0" b="0"/>
            <a:stretch>
              <a:fillRect/>
            </a:stretch>
          </p:blipFill>
          <p:spPr>
            <a:xfrm>
              <a:off x="0" y="0"/>
              <a:ext cx="4974770" cy="7539483"/>
            </a:xfrm>
            <a:prstGeom prst="rect">
              <a:avLst/>
            </a:prstGeom>
            <a:ln w="12700" cap="flat">
              <a:noFill/>
              <a:miter lim="400000"/>
            </a:ln>
            <a:effectLst/>
          </p:spPr>
        </p:pic>
        <p:sp>
          <p:nvSpPr>
            <p:cNvPr id="11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13" name="Abb. 8.13"/>
          <p:cNvSpPr txBox="1"/>
          <p:nvPr/>
        </p:nvSpPr>
        <p:spPr>
          <a:xfrm>
            <a:off x="8395269" y="7726981"/>
            <a:ext cx="120171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8.13</a:t>
            </a:r>
          </a:p>
        </p:txBody>
      </p:sp>
      <p:sp>
        <p:nvSpPr>
          <p:cNvPr id="114" name="Die drei isostatischen Modelle:…"/>
          <p:cNvSpPr txBox="1"/>
          <p:nvPr/>
        </p:nvSpPr>
        <p:spPr>
          <a:xfrm>
            <a:off x="8395269" y="8095281"/>
            <a:ext cx="4330156"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Die drei isostatischen Modelle:</a:t>
            </a:r>
          </a:p>
          <a:p>
            <a:pPr/>
            <a:r>
              <a:t>a Airy-Modell;</a:t>
            </a:r>
          </a:p>
          <a:p>
            <a:pPr/>
            <a:r>
              <a:t>b Pratt- Modell;</a:t>
            </a:r>
          </a:p>
          <a:p>
            <a:pPr/>
            <a:r>
              <a:t>c Vening-Meinesz-Modell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8" name="Image Gallery"/>
          <p:cNvGrpSpPr/>
          <p:nvPr/>
        </p:nvGrpSpPr>
        <p:grpSpPr>
          <a:xfrm>
            <a:off x="568390" y="2126768"/>
            <a:ext cx="6918574" cy="6116993"/>
            <a:chOff x="0" y="504168"/>
            <a:chExt cx="6918573" cy="6116992"/>
          </a:xfrm>
        </p:grpSpPr>
        <p:pic>
          <p:nvPicPr>
            <p:cNvPr id="116" name="Abb_8_14.png" descr="Abb_8_14.png"/>
            <p:cNvPicPr>
              <a:picLocks noChangeAspect="1"/>
            </p:cNvPicPr>
            <p:nvPr/>
          </p:nvPicPr>
          <p:blipFill>
            <a:blip r:embed="rId2">
              <a:extLst/>
            </a:blip>
            <a:srcRect l="0" t="0" r="0" b="0"/>
            <a:stretch>
              <a:fillRect/>
            </a:stretch>
          </p:blipFill>
          <p:spPr>
            <a:xfrm>
              <a:off x="0" y="504168"/>
              <a:ext cx="6918574" cy="5074093"/>
            </a:xfrm>
            <a:prstGeom prst="rect">
              <a:avLst/>
            </a:prstGeom>
            <a:ln w="12700" cap="flat">
              <a:noFill/>
              <a:miter lim="400000"/>
            </a:ln>
            <a:effectLst/>
          </p:spPr>
        </p:pic>
        <p:sp>
          <p:nvSpPr>
            <p:cNvPr id="117" name="Type to enter a caption."/>
            <p:cNvSpPr/>
            <p:nvPr/>
          </p:nvSpPr>
          <p:spPr>
            <a:xfrm>
              <a:off x="0" y="6158629"/>
              <a:ext cx="6918574"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19" name="Abb. 8.14"/>
          <p:cNvSpPr txBox="1"/>
          <p:nvPr/>
        </p:nvSpPr>
        <p:spPr>
          <a:xfrm>
            <a:off x="7486963" y="1815153"/>
            <a:ext cx="1207407"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8.14</a:t>
            </a:r>
          </a:p>
        </p:txBody>
      </p:sp>
      <p:sp>
        <p:nvSpPr>
          <p:cNvPr id="120" name="Theoretische Bouguer-Anomalien im kontinentalen und ozeanischen Bereich.…"/>
          <p:cNvSpPr txBox="1"/>
          <p:nvPr/>
        </p:nvSpPr>
        <p:spPr>
          <a:xfrm>
            <a:off x="7486963" y="2183454"/>
            <a:ext cx="5238462" cy="69740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Theoretische Bouguer-Anomalien im kontinentalen und ozeanischen Bereich.</a:t>
            </a:r>
          </a:p>
          <a:p>
            <a:pPr/>
            <a:r>
              <a:t>Punkt A: In der nicht deformierten Küstengegend besitzt die kontinentale Kruste eine durchschnittliche Mächtigkeit von 35 km. Zur Berechnung der Bouguer-Anomalie wird ein theoretischer Wert der Schwerkraft verwendet, der von dem in etwa dem Meeresspiegel entsprechenden Referenzellipsoid abgeleitet wird. Die Bouguer-Anomalie ist deshalb in diesen Bereichen annähernd null.</a:t>
            </a:r>
          </a:p>
          <a:p>
            <a:pPr/>
            <a:r>
              <a:t>Punkt B: Aufgrund des isostatischen Ausgleichs des Gebirges bildet sich eine Wurzel, wodurch die Kruste dicker wird. Die Dichte steigt zwar bis auf 2,9 g cm􏰁</a:t>
            </a:r>
            <a:r>
              <a:rPr baseline="31999"/>
              <a:t>3</a:t>
            </a:r>
            <a:r>
              <a:t> an (gabbroide untere Kruste), doch ist die Dichte an Punkt B geringer als an Punkt A (3,3 g cm􏰁</a:t>
            </a:r>
            <a:r>
              <a:rPr baseline="31999"/>
              <a:t>3</a:t>
            </a:r>
            <a:r>
              <a:t> im Mantel) in derselben Tiefenlage. Die sich so ergebende Bouguer-Anomalie hat einen negativen Wert und beträgt –150 bis –200 mGal.</a:t>
            </a:r>
          </a:p>
          <a:p>
            <a:pPr/>
            <a:r>
              <a:t>Punkt C: Die vertikale Struktur der Kruste unterscheidet sich sehr von denjenigen an den Punkten A und B. Eine etwa 6 km mächtige ozeanische Kruste (􏰐ρ = 2,9 g cm􏰁</a:t>
            </a:r>
            <a:r>
              <a:rPr baseline="31999"/>
              <a:t>3</a:t>
            </a:r>
            <a:r>
              <a:t>) wird von einer etwa 5 km hohen Wassersäule (ρ = 1,03 g cm􏰁</a:t>
            </a:r>
            <a:r>
              <a:rPr baseline="31999"/>
              <a:t>3</a:t>
            </a:r>
            <a:r>
              <a:t>) überlagert. Für die Bouguer-Reduktion wird die um die Wasserdichte verminderte Krustendichte (2,9 - 1,03 = 1,87 g cm􏰁</a:t>
            </a:r>
            <a:r>
              <a:rPr baseline="31999"/>
              <a:t>3</a:t>
            </a:r>
            <a:r>
              <a:t>) verwendet. Die Obergrenze des Mantels liegt nur in 11 km Tiefe, wodurch sich ein stark positiver Wert der Bouguer-Anomalie von bis 300–400 mGal ergibt. (Nach Robinson und Coruh 1988)</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4" name="Image Gallery"/>
          <p:cNvGrpSpPr/>
          <p:nvPr/>
        </p:nvGrpSpPr>
        <p:grpSpPr>
          <a:xfrm>
            <a:off x="568390" y="1622599"/>
            <a:ext cx="11266836" cy="8078216"/>
            <a:chOff x="0" y="0"/>
            <a:chExt cx="11266834" cy="8078214"/>
          </a:xfrm>
        </p:grpSpPr>
        <p:pic>
          <p:nvPicPr>
            <p:cNvPr id="122" name="Abb_8_15.png" descr="Abb_8_15.png"/>
            <p:cNvPicPr>
              <a:picLocks noChangeAspect="1"/>
            </p:cNvPicPr>
            <p:nvPr/>
          </p:nvPicPr>
          <p:blipFill>
            <a:blip r:embed="rId2">
              <a:extLst/>
            </a:blip>
            <a:srcRect l="0" t="0" r="0" b="0"/>
            <a:stretch>
              <a:fillRect/>
            </a:stretch>
          </p:blipFill>
          <p:spPr>
            <a:xfrm>
              <a:off x="0" y="0"/>
              <a:ext cx="6142659" cy="7539483"/>
            </a:xfrm>
            <a:prstGeom prst="rect">
              <a:avLst/>
            </a:prstGeom>
            <a:ln w="12700" cap="flat">
              <a:noFill/>
              <a:miter lim="400000"/>
            </a:ln>
            <a:effectLst/>
          </p:spPr>
        </p:pic>
        <p:sp>
          <p:nvSpPr>
            <p:cNvPr id="12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25" name="Abb. 8.15"/>
          <p:cNvSpPr txBox="1"/>
          <p:nvPr/>
        </p:nvSpPr>
        <p:spPr>
          <a:xfrm>
            <a:off x="8395269" y="5072681"/>
            <a:ext cx="119591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8.15</a:t>
            </a:r>
          </a:p>
        </p:txBody>
      </p:sp>
      <p:sp>
        <p:nvSpPr>
          <p:cNvPr id="126" name="Lithosphärisches Dichtemodell der zentralen Schweizer Alpen. Das Modell basiert auf reflexionsseismischen Messungen entlang eines N–S-Profils durch die Alpen. Aufgrund des Zusammenhangs der Parameter Geschwindigkeit und Dichte kann eine Dichteverteilung "/>
          <p:cNvSpPr txBox="1"/>
          <p:nvPr/>
        </p:nvSpPr>
        <p:spPr>
          <a:xfrm>
            <a:off x="8395269" y="5440981"/>
            <a:ext cx="4330156" cy="372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Lithosphärisches Dichtemodell der zentralen Schweizer Alpen. Das Modell basiert auf reflexionsseismischen Messungen entlang eines N–S-Profils durch die Alpen. Aufgrund des Zusammenhangs der Parameter Geschwindigkeit und Dichte kann eine Dichteverteilung der Lithosphäre ermittelt</a:t>
            </a:r>
          </a:p>
          <a:p>
            <a:pPr/>
            <a:r>
              <a:t>(a) und im Anschluss ein Schweremodell für diesen Abschnitt der Lithosphäre berechnet werden (b). Das Modell zeigt eine nach Süden gerichtete Subduktionszone, die durch eine Mélange aus deformierten und relativ</a:t>
            </a:r>
          </a:p>
          <a:p>
            <a:pPr/>
            <a:r>
              <a:t>dichten Gesteinen der tiefen Kruste überlagert wird.</a:t>
            </a:r>
          </a:p>
          <a:p>
            <a:pPr/>
            <a:r>
              <a:t>(Nach b Holliger und Kissling 1992)</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0" name="Image Gallery"/>
          <p:cNvGrpSpPr/>
          <p:nvPr/>
        </p:nvGrpSpPr>
        <p:grpSpPr>
          <a:xfrm>
            <a:off x="568390" y="1622599"/>
            <a:ext cx="11266836" cy="8078216"/>
            <a:chOff x="0" y="0"/>
            <a:chExt cx="11266834" cy="8078214"/>
          </a:xfrm>
        </p:grpSpPr>
        <p:pic>
          <p:nvPicPr>
            <p:cNvPr id="128" name="Abb_8_16.png" descr="Abb_8_16.png"/>
            <p:cNvPicPr>
              <a:picLocks noChangeAspect="1"/>
            </p:cNvPicPr>
            <p:nvPr/>
          </p:nvPicPr>
          <p:blipFill>
            <a:blip r:embed="rId2">
              <a:extLst/>
            </a:blip>
            <a:srcRect l="0" t="0" r="0" b="0"/>
            <a:stretch>
              <a:fillRect/>
            </a:stretch>
          </p:blipFill>
          <p:spPr>
            <a:xfrm>
              <a:off x="0" y="0"/>
              <a:ext cx="7391747" cy="7539483"/>
            </a:xfrm>
            <a:prstGeom prst="rect">
              <a:avLst/>
            </a:prstGeom>
            <a:ln w="12700" cap="flat">
              <a:noFill/>
              <a:miter lim="400000"/>
            </a:ln>
            <a:effectLst/>
          </p:spPr>
        </p:pic>
        <p:sp>
          <p:nvSpPr>
            <p:cNvPr id="12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31" name="Abb. 8.16"/>
          <p:cNvSpPr txBox="1"/>
          <p:nvPr/>
        </p:nvSpPr>
        <p:spPr>
          <a:xfrm>
            <a:off x="8395269" y="7968281"/>
            <a:ext cx="1207072"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8.16</a:t>
            </a:r>
          </a:p>
        </p:txBody>
      </p:sp>
      <p:sp>
        <p:nvSpPr>
          <p:cNvPr id="132" name="Schwereanomalie und Struktur der Kruste am Mittelatlantischen Rücken (32ºN; nach Talwani et al. 1965)"/>
          <p:cNvSpPr txBox="1"/>
          <p:nvPr/>
        </p:nvSpPr>
        <p:spPr>
          <a:xfrm>
            <a:off x="8395269" y="8336581"/>
            <a:ext cx="4330156"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Schwereanomalie und Struktur der Kruste am Mittelatlantischen Rücken (32ºN; nach Talwani et al. 1965)</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6" name="Image Gallery"/>
          <p:cNvGrpSpPr/>
          <p:nvPr/>
        </p:nvGrpSpPr>
        <p:grpSpPr>
          <a:xfrm>
            <a:off x="568390" y="1622599"/>
            <a:ext cx="11266836" cy="8078216"/>
            <a:chOff x="0" y="0"/>
            <a:chExt cx="11266834" cy="8078214"/>
          </a:xfrm>
        </p:grpSpPr>
        <p:pic>
          <p:nvPicPr>
            <p:cNvPr id="134" name="Abb_8_17.png" descr="Abb_8_17.png"/>
            <p:cNvPicPr>
              <a:picLocks noChangeAspect="1"/>
            </p:cNvPicPr>
            <p:nvPr/>
          </p:nvPicPr>
          <p:blipFill>
            <a:blip r:embed="rId2">
              <a:extLst/>
            </a:blip>
            <a:srcRect l="0" t="0" r="0" b="0"/>
            <a:stretch>
              <a:fillRect/>
            </a:stretch>
          </p:blipFill>
          <p:spPr>
            <a:xfrm>
              <a:off x="0" y="0"/>
              <a:ext cx="8342106" cy="7539483"/>
            </a:xfrm>
            <a:prstGeom prst="rect">
              <a:avLst/>
            </a:prstGeom>
            <a:ln w="12700" cap="flat">
              <a:noFill/>
              <a:miter lim="400000"/>
            </a:ln>
            <a:effectLst/>
          </p:spPr>
        </p:pic>
        <p:sp>
          <p:nvSpPr>
            <p:cNvPr id="13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37" name="Abb. 8.17"/>
          <p:cNvSpPr txBox="1"/>
          <p:nvPr/>
        </p:nvSpPr>
        <p:spPr>
          <a:xfrm>
            <a:off x="9259216" y="6761781"/>
            <a:ext cx="118843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8.17</a:t>
            </a:r>
          </a:p>
        </p:txBody>
      </p:sp>
      <p:sp>
        <p:nvSpPr>
          <p:cNvPr id="138" name="Schwereanomalien über dem Vanuatu-Inselbogen (Neue Hebriden). Diese Region umfasst die Gesamtheit der Papua-Neuguinea- Salomonen-Vanuatu-Subduktionszone zwischen Australischer und Pazifischer Platte. (Nach Collot und Malahoff 1982)"/>
          <p:cNvSpPr txBox="1"/>
          <p:nvPr/>
        </p:nvSpPr>
        <p:spPr>
          <a:xfrm>
            <a:off x="9259216" y="7130081"/>
            <a:ext cx="3466209"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Schwereanomalien über dem Vanuatu-Inselbogen (Neue Hebriden). Diese Region umfasst die Gesamtheit der Papua-Neuguinea- Salomonen-Vanuatu-Subduktionszone zwischen Australischer und Pazifischer Platte. (Nach Collot und Malahoff 1982)</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2" name="Image Gallery"/>
          <p:cNvGrpSpPr/>
          <p:nvPr/>
        </p:nvGrpSpPr>
        <p:grpSpPr>
          <a:xfrm>
            <a:off x="568390" y="1541031"/>
            <a:ext cx="11266836" cy="8078215"/>
            <a:chOff x="0" y="0"/>
            <a:chExt cx="11266834" cy="8078214"/>
          </a:xfrm>
        </p:grpSpPr>
        <p:pic>
          <p:nvPicPr>
            <p:cNvPr id="140" name="Abb_8_18.png" descr="Abb_8_18.png"/>
            <p:cNvPicPr>
              <a:picLocks noChangeAspect="1"/>
            </p:cNvPicPr>
            <p:nvPr/>
          </p:nvPicPr>
          <p:blipFill>
            <a:blip r:embed="rId2">
              <a:extLst/>
            </a:blip>
            <a:srcRect l="0" t="0" r="0" b="0"/>
            <a:stretch>
              <a:fillRect/>
            </a:stretch>
          </p:blipFill>
          <p:spPr>
            <a:xfrm>
              <a:off x="0" y="0"/>
              <a:ext cx="11266835" cy="6718004"/>
            </a:xfrm>
            <a:prstGeom prst="rect">
              <a:avLst/>
            </a:prstGeom>
            <a:ln w="12700" cap="flat">
              <a:noFill/>
              <a:miter lim="400000"/>
            </a:ln>
            <a:effectLst/>
          </p:spPr>
        </p:pic>
        <p:sp>
          <p:nvSpPr>
            <p:cNvPr id="14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43" name="Abb. 18"/>
          <p:cNvSpPr txBox="1"/>
          <p:nvPr/>
        </p:nvSpPr>
        <p:spPr>
          <a:xfrm>
            <a:off x="568390" y="8540763"/>
            <a:ext cx="98394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a:t>
            </a:r>
          </a:p>
        </p:txBody>
      </p:sp>
      <p:sp>
        <p:nvSpPr>
          <p:cNvPr id="144" name="Flexur der Lithosphäre und postglaziale Hebung"/>
          <p:cNvSpPr txBox="1"/>
          <p:nvPr/>
        </p:nvSpPr>
        <p:spPr>
          <a:xfrm>
            <a:off x="568390" y="8909063"/>
            <a:ext cx="4683126"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Flexur der Lithosphäre und postglaziale Hebung</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8390" y="1750725"/>
            <a:ext cx="11266836" cy="7950090"/>
            <a:chOff x="0" y="128126"/>
            <a:chExt cx="11266834" cy="7950088"/>
          </a:xfrm>
        </p:grpSpPr>
        <p:pic>
          <p:nvPicPr>
            <p:cNvPr id="38" name="Abb_8_01.png" descr="Abb_8_01.png"/>
            <p:cNvPicPr>
              <a:picLocks noChangeAspect="1"/>
            </p:cNvPicPr>
            <p:nvPr/>
          </p:nvPicPr>
          <p:blipFill>
            <a:blip r:embed="rId2">
              <a:extLst/>
            </a:blip>
            <a:srcRect l="0" t="0" r="0" b="0"/>
            <a:stretch>
              <a:fillRect/>
            </a:stretch>
          </p:blipFill>
          <p:spPr>
            <a:xfrm>
              <a:off x="0" y="128126"/>
              <a:ext cx="11266835" cy="4971831"/>
            </a:xfrm>
            <a:prstGeom prst="rect">
              <a:avLst/>
            </a:prstGeom>
            <a:ln w="12700" cap="flat">
              <a:noFill/>
              <a:miter lim="400000"/>
            </a:ln>
            <a:effectLst/>
          </p:spPr>
        </p:pic>
        <p:sp>
          <p:nvSpPr>
            <p:cNvPr id="3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41" name="Abb. 8.1"/>
          <p:cNvSpPr txBox="1"/>
          <p:nvPr/>
        </p:nvSpPr>
        <p:spPr>
          <a:xfrm>
            <a:off x="568390" y="8209581"/>
            <a:ext cx="105895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8.1</a:t>
            </a:r>
          </a:p>
        </p:txBody>
      </p:sp>
      <p:sp>
        <p:nvSpPr>
          <p:cNvPr id="42" name="Globale Topographie und Bathymetrie (ETOPO1 Ice Surface Global Relief Model, NOAA NGDC; J. Varner und E. Lim, CIRES, University of Colorado at Boulder 2008)"/>
          <p:cNvSpPr txBox="1"/>
          <p:nvPr/>
        </p:nvSpPr>
        <p:spPr>
          <a:xfrm>
            <a:off x="568390" y="8577881"/>
            <a:ext cx="11266836"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Globale Topographie und Bathymetrie (ETOPO1 Ice Surface Global Relief Model, NOAA NGDC; J. Varner und E. Lim, CIRES, University of Colorado at Boulder 2008)</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8390" y="1622599"/>
            <a:ext cx="11266836" cy="8078216"/>
            <a:chOff x="0" y="0"/>
            <a:chExt cx="11266834" cy="8078214"/>
          </a:xfrm>
        </p:grpSpPr>
        <p:pic>
          <p:nvPicPr>
            <p:cNvPr id="44" name="Abb_8_02.png" descr="Abb_8_02.png"/>
            <p:cNvPicPr>
              <a:picLocks noChangeAspect="1"/>
            </p:cNvPicPr>
            <p:nvPr/>
          </p:nvPicPr>
          <p:blipFill>
            <a:blip r:embed="rId2">
              <a:extLst/>
            </a:blip>
            <a:srcRect l="0" t="0" r="0" b="0"/>
            <a:stretch>
              <a:fillRect/>
            </a:stretch>
          </p:blipFill>
          <p:spPr>
            <a:xfrm>
              <a:off x="0" y="0"/>
              <a:ext cx="11266835" cy="6511162"/>
            </a:xfrm>
            <a:prstGeom prst="rect">
              <a:avLst/>
            </a:prstGeom>
            <a:ln w="12700" cap="flat">
              <a:noFill/>
              <a:miter lim="400000"/>
            </a:ln>
            <a:effectLst/>
          </p:spPr>
        </p:pic>
        <p:sp>
          <p:nvSpPr>
            <p:cNvPr id="4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47" name="Abb. 8.2"/>
          <p:cNvSpPr txBox="1"/>
          <p:nvPr/>
        </p:nvSpPr>
        <p:spPr>
          <a:xfrm>
            <a:off x="568390" y="8450881"/>
            <a:ext cx="1090205"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8.2</a:t>
            </a:r>
          </a:p>
        </p:txBody>
      </p:sp>
      <p:sp>
        <p:nvSpPr>
          <p:cNvPr id="48" name="Höhe und Relief. Die Reliefhöhe entspricht der Differenz zwischen dem höchsten und dem tiefsten Punkt"/>
          <p:cNvSpPr txBox="1"/>
          <p:nvPr/>
        </p:nvSpPr>
        <p:spPr>
          <a:xfrm>
            <a:off x="568390" y="8819181"/>
            <a:ext cx="12157035"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Höhe und Relief. Die Reliefhöhe entspricht der Differenz zwischen dem höchsten und dem tiefsten Punkt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8390" y="1622599"/>
            <a:ext cx="11266836" cy="8078216"/>
            <a:chOff x="0" y="0"/>
            <a:chExt cx="11266834" cy="8078214"/>
          </a:xfrm>
        </p:grpSpPr>
        <p:pic>
          <p:nvPicPr>
            <p:cNvPr id="50" name="Abb_8_03.png" descr="Abb_8_03.png"/>
            <p:cNvPicPr>
              <a:picLocks noChangeAspect="1"/>
            </p:cNvPicPr>
            <p:nvPr/>
          </p:nvPicPr>
          <p:blipFill>
            <a:blip r:embed="rId2">
              <a:extLst/>
            </a:blip>
            <a:srcRect l="0" t="0" r="0" b="0"/>
            <a:stretch>
              <a:fillRect/>
            </a:stretch>
          </p:blipFill>
          <p:spPr>
            <a:xfrm>
              <a:off x="0" y="0"/>
              <a:ext cx="11266835" cy="5799334"/>
            </a:xfrm>
            <a:prstGeom prst="rect">
              <a:avLst/>
            </a:prstGeom>
            <a:ln w="12700" cap="flat">
              <a:noFill/>
              <a:miter lim="400000"/>
            </a:ln>
            <a:effectLst/>
          </p:spPr>
        </p:pic>
        <p:sp>
          <p:nvSpPr>
            <p:cNvPr id="5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53" name="Abb. 8.3"/>
          <p:cNvSpPr txBox="1"/>
          <p:nvPr/>
        </p:nvSpPr>
        <p:spPr>
          <a:xfrm>
            <a:off x="568390" y="7726981"/>
            <a:ext cx="1089758"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8.3</a:t>
            </a:r>
          </a:p>
        </p:txBody>
      </p:sp>
      <p:sp>
        <p:nvSpPr>
          <p:cNvPr id="54" name="Höhenverteilung der Erdoberfläche, bezogen auf den Meeresspiegel. Das Diagramm zeigt die hypsometrische Kurve, welche die Erd- oberfläche in Abhängigkeit ihrer Höhe darstellt. Maximalwerte liegen bei +300 m und bei –4800 m. a Größe der Erdoberfläche bei "/>
          <p:cNvSpPr txBox="1"/>
          <p:nvPr/>
        </p:nvSpPr>
        <p:spPr>
          <a:xfrm>
            <a:off x="568390" y="8095281"/>
            <a:ext cx="12157035"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Höhenverteilung der Erdoberfläche, bezogen auf den Meeresspiegel. Das Diagramm zeigt die hypsometrische Kurve, welche die Erd- oberfläche in Abhängigkeit ihrer Höhe darstellt. Maximalwerte liegen bei +300 m und bei –4800 m. a Größe der Erdoberfläche bei einer gegebenen Höhe. Die bimodale Verteilung der Topographie der Erde ist deutlich erkennbar. b Dieselben Daten als Summenkurve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8390" y="4277221"/>
            <a:ext cx="11266836" cy="5423594"/>
            <a:chOff x="0" y="2654621"/>
            <a:chExt cx="11266834" cy="5423592"/>
          </a:xfrm>
        </p:grpSpPr>
        <p:pic>
          <p:nvPicPr>
            <p:cNvPr id="56" name="Abb_8_04.png" descr="Abb_8_04.png"/>
            <p:cNvPicPr>
              <a:picLocks noChangeAspect="1"/>
            </p:cNvPicPr>
            <p:nvPr/>
          </p:nvPicPr>
          <p:blipFill>
            <a:blip r:embed="rId2">
              <a:extLst/>
            </a:blip>
            <a:srcRect l="0" t="0" r="0" b="0"/>
            <a:stretch>
              <a:fillRect/>
            </a:stretch>
          </p:blipFill>
          <p:spPr>
            <a:xfrm>
              <a:off x="0" y="2654621"/>
              <a:ext cx="11266835" cy="2230240"/>
            </a:xfrm>
            <a:prstGeom prst="rect">
              <a:avLst/>
            </a:prstGeom>
            <a:ln w="12700" cap="flat">
              <a:noFill/>
              <a:miter lim="400000"/>
            </a:ln>
            <a:effectLst/>
          </p:spPr>
        </p:pic>
        <p:sp>
          <p:nvSpPr>
            <p:cNvPr id="5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59" name="Abb. 8.4"/>
          <p:cNvSpPr txBox="1"/>
          <p:nvPr/>
        </p:nvSpPr>
        <p:spPr>
          <a:xfrm>
            <a:off x="8395269" y="8450881"/>
            <a:ext cx="109545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8.4</a:t>
            </a:r>
          </a:p>
        </p:txBody>
      </p:sp>
      <p:sp>
        <p:nvSpPr>
          <p:cNvPr id="60" name="Anziehung zwischen zwei Massepunkten"/>
          <p:cNvSpPr txBox="1"/>
          <p:nvPr/>
        </p:nvSpPr>
        <p:spPr>
          <a:xfrm>
            <a:off x="8395269" y="8819181"/>
            <a:ext cx="4330156"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Anziehung zwischen zwei Massepunkten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8390" y="1622599"/>
            <a:ext cx="11266836" cy="8078216"/>
            <a:chOff x="0" y="0"/>
            <a:chExt cx="11266834" cy="8078214"/>
          </a:xfrm>
        </p:grpSpPr>
        <p:pic>
          <p:nvPicPr>
            <p:cNvPr id="62" name="Abb_8_05.png" descr="Abb_8_05.png"/>
            <p:cNvPicPr>
              <a:picLocks noChangeAspect="1"/>
            </p:cNvPicPr>
            <p:nvPr/>
          </p:nvPicPr>
          <p:blipFill>
            <a:blip r:embed="rId2">
              <a:extLst/>
            </a:blip>
            <a:srcRect l="0" t="0" r="0" b="0"/>
            <a:stretch>
              <a:fillRect/>
            </a:stretch>
          </p:blipFill>
          <p:spPr>
            <a:xfrm>
              <a:off x="0" y="0"/>
              <a:ext cx="8197781" cy="7539483"/>
            </a:xfrm>
            <a:prstGeom prst="rect">
              <a:avLst/>
            </a:prstGeom>
            <a:ln w="12700" cap="flat">
              <a:noFill/>
              <a:miter lim="400000"/>
            </a:ln>
            <a:effectLst/>
          </p:spPr>
        </p:pic>
        <p:sp>
          <p:nvSpPr>
            <p:cNvPr id="6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65" name="Abb. 8.5"/>
          <p:cNvSpPr txBox="1"/>
          <p:nvPr/>
        </p:nvSpPr>
        <p:spPr>
          <a:xfrm>
            <a:off x="8395269" y="8450881"/>
            <a:ext cx="108395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8.5</a:t>
            </a:r>
          </a:p>
        </p:txBody>
      </p:sp>
      <p:sp>
        <p:nvSpPr>
          <p:cNvPr id="66" name="Kugel und internationales Referenzellipsoid"/>
          <p:cNvSpPr txBox="1"/>
          <p:nvPr/>
        </p:nvSpPr>
        <p:spPr>
          <a:xfrm>
            <a:off x="8395269" y="8819181"/>
            <a:ext cx="4330156"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Kugel und internationales Referenzellipsoid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8390" y="1622599"/>
            <a:ext cx="11266836" cy="8078216"/>
            <a:chOff x="0" y="0"/>
            <a:chExt cx="11266834" cy="8078214"/>
          </a:xfrm>
        </p:grpSpPr>
        <p:pic>
          <p:nvPicPr>
            <p:cNvPr id="68" name="Abb_8_06.png" descr="Abb_8_06.png"/>
            <p:cNvPicPr>
              <a:picLocks noChangeAspect="1"/>
            </p:cNvPicPr>
            <p:nvPr/>
          </p:nvPicPr>
          <p:blipFill>
            <a:blip r:embed="rId2">
              <a:extLst/>
            </a:blip>
            <a:srcRect l="0" t="0" r="0" b="0"/>
            <a:stretch>
              <a:fillRect/>
            </a:stretch>
          </p:blipFill>
          <p:spPr>
            <a:xfrm>
              <a:off x="0" y="0"/>
              <a:ext cx="7688433" cy="7539483"/>
            </a:xfrm>
            <a:prstGeom prst="rect">
              <a:avLst/>
            </a:prstGeom>
            <a:ln w="12700" cap="flat">
              <a:noFill/>
              <a:miter lim="400000"/>
            </a:ln>
            <a:effectLst/>
          </p:spPr>
        </p:pic>
        <p:sp>
          <p:nvSpPr>
            <p:cNvPr id="6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71" name="Abb. 8.6"/>
          <p:cNvSpPr txBox="1"/>
          <p:nvPr/>
        </p:nvSpPr>
        <p:spPr>
          <a:xfrm>
            <a:off x="8395269" y="7003081"/>
            <a:ext cx="1095116"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8.6</a:t>
            </a:r>
          </a:p>
        </p:txBody>
      </p:sp>
      <p:sp>
        <p:nvSpPr>
          <p:cNvPr id="72" name="Schwerkraft und radiale Komponente der Beschleunigung an einem Punkt P. Da die Zentrifugal- beschleunigung im Verhältnis zur Erdbeschleunigung sehr schwach ist, geht man davon aus, dass das Schwerefeld die gleiche Ausrichtung wie die Erdbeschleunigung ha"/>
          <p:cNvSpPr txBox="1"/>
          <p:nvPr/>
        </p:nvSpPr>
        <p:spPr>
          <a:xfrm>
            <a:off x="8395269" y="7371381"/>
            <a:ext cx="4330156" cy="179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Schwerkraft und radiale Komponente der Beschleunigung an einem Punkt P. Da die Zentrifugal- beschleunigung im Verhältnis zur Erdbeschleunigung sehr schwach ist, geht man davon aus, dass das Schwerefeld die gleiche Ausrichtung wie die Erdbeschleunigung hat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8390" y="1622599"/>
            <a:ext cx="9231810" cy="7285483"/>
            <a:chOff x="0" y="0"/>
            <a:chExt cx="9231808" cy="7285482"/>
          </a:xfrm>
        </p:grpSpPr>
        <p:pic>
          <p:nvPicPr>
            <p:cNvPr id="74" name="Abb_8_07.png" descr="Abb_8_07.png"/>
            <p:cNvPicPr>
              <a:picLocks noChangeAspect="1"/>
            </p:cNvPicPr>
            <p:nvPr/>
          </p:nvPicPr>
          <p:blipFill>
            <a:blip r:embed="rId2">
              <a:extLst/>
            </a:blip>
            <a:srcRect l="0" t="0" r="0" b="0"/>
            <a:stretch>
              <a:fillRect/>
            </a:stretch>
          </p:blipFill>
          <p:spPr>
            <a:xfrm>
              <a:off x="0" y="0"/>
              <a:ext cx="9046896" cy="6746751"/>
            </a:xfrm>
            <a:prstGeom prst="rect">
              <a:avLst/>
            </a:prstGeom>
            <a:ln w="12700" cap="flat">
              <a:noFill/>
              <a:miter lim="400000"/>
            </a:ln>
            <a:effectLst/>
          </p:spPr>
        </p:pic>
        <p:sp>
          <p:nvSpPr>
            <p:cNvPr id="75" name="Type to enter a caption."/>
            <p:cNvSpPr/>
            <p:nvPr/>
          </p:nvSpPr>
          <p:spPr>
            <a:xfrm>
              <a:off x="0" y="6822950"/>
              <a:ext cx="9231809"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77" name="Abb. 8.7"/>
          <p:cNvSpPr txBox="1"/>
          <p:nvPr/>
        </p:nvSpPr>
        <p:spPr>
          <a:xfrm>
            <a:off x="279375" y="8185199"/>
            <a:ext cx="1076475"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8.7</a:t>
            </a:r>
          </a:p>
        </p:txBody>
      </p:sp>
      <p:sp>
        <p:nvSpPr>
          <p:cNvPr id="78" name="Modellierung der Erde. Die Meeresoberflächen entsprechen dem Geoid, der Verlauf der Erdoberfläche (festländisch und untermeerisch) weicht aber bedeutend von ihm ab. Die Form des Referenzellipsoids ist so gewählt, dass sie möglichst gut mit dem Geoid über"/>
          <p:cNvSpPr txBox="1"/>
          <p:nvPr/>
        </p:nvSpPr>
        <p:spPr>
          <a:xfrm>
            <a:off x="279375" y="8577881"/>
            <a:ext cx="1244605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Modellierung der Erde. Die Meeresoberflächen entsprechen dem Geoid, der Verlauf der Erdoberfläche (festländisch und untermeerisch) weicht aber bedeutend von ihm ab. Die Form des Referenzellipsoids ist so gewählt, dass sie möglichst gut mit dem Geoid übereinstimmt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8390" y="1622599"/>
            <a:ext cx="11266836" cy="8078216"/>
            <a:chOff x="0" y="0"/>
            <a:chExt cx="11266834" cy="8078214"/>
          </a:xfrm>
        </p:grpSpPr>
        <p:pic>
          <p:nvPicPr>
            <p:cNvPr id="80" name="Abb_8_08.png" descr="Abb_8_08.png"/>
            <p:cNvPicPr>
              <a:picLocks noChangeAspect="1"/>
            </p:cNvPicPr>
            <p:nvPr/>
          </p:nvPicPr>
          <p:blipFill>
            <a:blip r:embed="rId2">
              <a:extLst/>
            </a:blip>
            <a:srcRect l="0" t="0" r="0" b="0"/>
            <a:stretch>
              <a:fillRect/>
            </a:stretch>
          </p:blipFill>
          <p:spPr>
            <a:xfrm>
              <a:off x="0" y="0"/>
              <a:ext cx="7761474" cy="7539483"/>
            </a:xfrm>
            <a:prstGeom prst="rect">
              <a:avLst/>
            </a:prstGeom>
            <a:ln w="12700" cap="flat">
              <a:noFill/>
              <a:miter lim="400000"/>
            </a:ln>
            <a:effectLst/>
          </p:spPr>
        </p:pic>
        <p:sp>
          <p:nvSpPr>
            <p:cNvPr id="8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83" name="Abb. 8.8"/>
          <p:cNvSpPr txBox="1"/>
          <p:nvPr/>
        </p:nvSpPr>
        <p:spPr>
          <a:xfrm>
            <a:off x="8395269" y="8209581"/>
            <a:ext cx="110159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8.8</a:t>
            </a:r>
          </a:p>
        </p:txBody>
      </p:sp>
      <p:sp>
        <p:nvSpPr>
          <p:cNvPr id="84" name="Langwellige Geoidundulationen…"/>
          <p:cNvSpPr txBox="1"/>
          <p:nvPr/>
        </p:nvSpPr>
        <p:spPr>
          <a:xfrm>
            <a:off x="8395269" y="8577881"/>
            <a:ext cx="4330156"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Langwellige Geoidundulationen</a:t>
            </a:r>
          </a:p>
          <a:p>
            <a:pPr/>
            <a:r>
              <a:t>(Bild: GFZ, GeoForschungsZentrum Potsdam)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905B9B"/>
      </a:dk1>
      <a:lt1>
        <a:srgbClr val="4E9B40"/>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eorgia"/>
        <a:ea typeface="Georgia"/>
        <a:cs typeface="Georgia"/>
      </a:majorFont>
      <a:minorFont>
        <a:latin typeface="Georgia"/>
        <a:ea typeface="Georgia"/>
        <a:cs typeface="Georgi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eorgia"/>
        <a:ea typeface="Georgia"/>
        <a:cs typeface="Georgia"/>
      </a:majorFont>
      <a:minorFont>
        <a:latin typeface="Georgia"/>
        <a:ea typeface="Georgia"/>
        <a:cs typeface="Georgi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