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1pPr>
    <a:lvl2pPr marL="0" marR="0" indent="2286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2pPr>
    <a:lvl3pPr marL="0" marR="0" indent="4572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3pPr>
    <a:lvl4pPr marL="0" marR="0" indent="6858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4pPr>
    <a:lvl5pPr marL="0" marR="0" indent="9144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5pPr>
    <a:lvl6pPr marL="0" marR="0" indent="11430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6pPr>
    <a:lvl7pPr marL="0" marR="0" indent="13716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7pPr>
    <a:lvl8pPr marL="0" marR="0" indent="16002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8pPr>
    <a:lvl9pPr marL="0" marR="0" indent="182880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2" name="Shape 32"/>
          <p:cNvSpPr/>
          <p:nvPr>
            <p:ph type="sldImg"/>
          </p:nvPr>
        </p:nvSpPr>
        <p:spPr>
          <a:xfrm>
            <a:off x="1143000" y="685800"/>
            <a:ext cx="4572000" cy="3429000"/>
          </a:xfrm>
          <a:prstGeom prst="rect">
            <a:avLst/>
          </a:prstGeom>
        </p:spPr>
        <p:txBody>
          <a:bodyPr/>
          <a:lstStyle/>
          <a:p>
            <a:pPr/>
          </a:p>
        </p:txBody>
      </p:sp>
      <p:sp>
        <p:nvSpPr>
          <p:cNvPr id="33" name="Shape 3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0" showMasterPhAnim="1">
  <p:cSld name="Master Title">
    <p:spTree>
      <p:nvGrpSpPr>
        <p:cNvPr id="1" name=""/>
        <p:cNvGrpSpPr/>
        <p:nvPr/>
      </p:nvGrpSpPr>
      <p:grpSpPr>
        <a:xfrm>
          <a:off x="0" y="0"/>
          <a:ext cx="0" cy="0"/>
          <a:chOff x="0" y="0"/>
          <a:chExt cx="0" cy="0"/>
        </a:xfrm>
      </p:grpSpPr>
      <p:pic>
        <p:nvPicPr>
          <p:cNvPr id="16" name="Geowissenschaften_Deckblatt.tif" descr="Geowissenschaften_Deckblatt.tif"/>
          <p:cNvPicPr>
            <a:picLocks noChangeAspect="1"/>
          </p:cNvPicPr>
          <p:nvPr/>
        </p:nvPicPr>
        <p:blipFill>
          <a:blip r:embed="rId2">
            <a:extLst/>
          </a:blip>
          <a:srcRect l="0" t="0" r="0" b="0"/>
          <a:stretch>
            <a:fillRect/>
          </a:stretch>
        </p:blipFill>
        <p:spPr>
          <a:xfrm>
            <a:off x="0" y="0"/>
            <a:ext cx="7339563" cy="9753542"/>
          </a:xfrm>
          <a:prstGeom prst="rect">
            <a:avLst/>
          </a:prstGeom>
          <a:ln w="12700">
            <a:miter lim="400000"/>
          </a:ln>
        </p:spPr>
      </p:pic>
      <p:sp>
        <p:nvSpPr>
          <p:cNvPr id="17" name="Title Text"/>
          <p:cNvSpPr txBox="1"/>
          <p:nvPr>
            <p:ph type="title"/>
          </p:nvPr>
        </p:nvSpPr>
        <p:spPr>
          <a:xfrm>
            <a:off x="8090080" y="635000"/>
            <a:ext cx="4685565" cy="1769190"/>
          </a:xfrm>
          <a:prstGeom prst="rect">
            <a:avLst/>
          </a:prstGeom>
        </p:spPr>
        <p:txBody>
          <a:bodyPr lIns="50800" tIns="50800" rIns="50800" bIns="50800" anchor="t"/>
          <a:lstStyle>
            <a:lvl1pPr>
              <a:defRPr b="1" sz="4200">
                <a:solidFill>
                  <a:srgbClr val="E21F26"/>
                </a:solidFill>
                <a:uFill>
                  <a:solidFill>
                    <a:srgbClr val="922E32"/>
                  </a:solidFill>
                </a:uFill>
              </a:defRPr>
            </a:lvl1pPr>
          </a:lstStyle>
          <a:p>
            <a:pPr/>
            <a:r>
              <a:t>Title Text</a:t>
            </a:r>
          </a:p>
        </p:txBody>
      </p:sp>
      <p:sp>
        <p:nvSpPr>
          <p:cNvPr id="18" name="Body Level One…"/>
          <p:cNvSpPr txBox="1"/>
          <p:nvPr>
            <p:ph type="body" sz="quarter" idx="1"/>
          </p:nvPr>
        </p:nvSpPr>
        <p:spPr>
          <a:xfrm>
            <a:off x="8090080" y="3561079"/>
            <a:ext cx="4685565" cy="3051226"/>
          </a:xfrm>
          <a:prstGeom prst="rect">
            <a:avLst/>
          </a:prstGeom>
        </p:spPr>
        <p:txBody>
          <a:bodyPr/>
          <a:lstStyle>
            <a:lvl1pPr marL="0" marR="0" indent="0" algn="ctr">
              <a:spcBef>
                <a:spcPts val="0"/>
              </a:spcBef>
              <a:defRPr i="1" sz="3800">
                <a:uFill>
                  <a:solidFill>
                    <a:srgbClr val="EB8B2D"/>
                  </a:solidFill>
                </a:uFill>
              </a:defRPr>
            </a:lvl1pPr>
            <a:lvl2pPr marL="0" marR="0" indent="0" algn="ctr">
              <a:spcBef>
                <a:spcPts val="0"/>
              </a:spcBef>
              <a:defRPr i="1" sz="3800">
                <a:solidFill>
                  <a:srgbClr val="E21F26"/>
                </a:solidFill>
              </a:defRPr>
            </a:lvl2pPr>
            <a:lvl3pPr marL="0" marR="0" indent="0" algn="ctr">
              <a:spcBef>
                <a:spcPts val="0"/>
              </a:spcBef>
              <a:defRPr i="1" sz="3800">
                <a:solidFill>
                  <a:srgbClr val="E21F26"/>
                </a:solidFill>
                <a:uFill>
                  <a:solidFill>
                    <a:srgbClr val="EB8B2D"/>
                  </a:solidFill>
                </a:uFill>
              </a:defRPr>
            </a:lvl3pPr>
            <a:lvl4pPr marL="0" marR="0" indent="0" algn="ctr">
              <a:spcBef>
                <a:spcPts val="0"/>
              </a:spcBef>
              <a:defRPr i="1" sz="3800">
                <a:solidFill>
                  <a:srgbClr val="E21F26"/>
                </a:solidFill>
                <a:uFill>
                  <a:solidFill>
                    <a:srgbClr val="EB8B2D"/>
                  </a:solidFill>
                </a:uFill>
              </a:defRPr>
            </a:lvl4pPr>
            <a:lvl5pPr marL="0" marR="0" indent="0" algn="ctr">
              <a:spcBef>
                <a:spcPts val="0"/>
              </a:spcBef>
              <a:defRPr i="1" sz="3800">
                <a:solidFill>
                  <a:srgbClr val="E21F26"/>
                </a:solidFill>
                <a:uFill>
                  <a:solidFill>
                    <a:srgbClr val="EB8B2D"/>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no text">
    <p:spTree>
      <p:nvGrpSpPr>
        <p:cNvPr id="1" name=""/>
        <p:cNvGrpSpPr/>
        <p:nvPr/>
      </p:nvGrpSpPr>
      <p:grpSpPr>
        <a:xfrm>
          <a:off x="0" y="0"/>
          <a:ext cx="0" cy="0"/>
          <a:chOff x="0" y="0"/>
          <a:chExt cx="0" cy="0"/>
        </a:xfrm>
      </p:grpSpPr>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tif"/><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Geowissenschaften_Deckblatt.tif" descr="Geowissenschaften_Deckblatt.tif"/>
          <p:cNvPicPr>
            <a:picLocks noChangeAspect="1"/>
          </p:cNvPicPr>
          <p:nvPr/>
        </p:nvPicPr>
        <p:blipFill>
          <a:blip r:embed="rId2">
            <a:extLst/>
          </a:blip>
          <a:srcRect l="0" t="0" r="0" b="85391"/>
          <a:stretch>
            <a:fillRect/>
          </a:stretch>
        </p:blipFill>
        <p:spPr>
          <a:xfrm>
            <a:off x="0" y="0"/>
            <a:ext cx="7339563" cy="1424892"/>
          </a:xfrm>
          <a:prstGeom prst="rect">
            <a:avLst/>
          </a:prstGeom>
          <a:ln w="12700">
            <a:miter lim="400000"/>
          </a:ln>
        </p:spPr>
      </p:pic>
      <p:sp>
        <p:nvSpPr>
          <p:cNvPr id="3" name="Geowissenschaften, Die Dynamik des Systems Erde"/>
          <p:cNvSpPr txBox="1"/>
          <p:nvPr/>
        </p:nvSpPr>
        <p:spPr>
          <a:xfrm>
            <a:off x="7728761" y="175850"/>
            <a:ext cx="5098264"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638951">
              <a:spcBef>
                <a:spcPts val="1400"/>
              </a:spcBef>
              <a:buClr>
                <a:srgbClr val="000000"/>
              </a:buClr>
              <a:buFont typeface="Georgia"/>
              <a:tabLst>
                <a:tab pos="1295400" algn="l"/>
                <a:tab pos="2603500" algn="l"/>
                <a:tab pos="3898900" algn="l"/>
                <a:tab pos="5207000" algn="l"/>
                <a:tab pos="6502400" algn="l"/>
                <a:tab pos="7797800" algn="l"/>
                <a:tab pos="9105900" algn="l"/>
                <a:tab pos="10401300" algn="l"/>
                <a:tab pos="11709400" algn="l"/>
                <a:tab pos="13004800" algn="l"/>
                <a:tab pos="14300200" algn="l"/>
                <a:tab pos="14681200" algn="l"/>
              </a:tabLst>
              <a:defRPr>
                <a:solidFill>
                  <a:srgbClr val="1C3B63"/>
                </a:solidFill>
                <a:uFill>
                  <a:solidFill>
                    <a:srgbClr val="B01A3B"/>
                  </a:solidFill>
                </a:uFill>
              </a:defRPr>
            </a:lvl1pPr>
          </a:lstStyle>
          <a:p>
            <a:pPr/>
            <a:r>
              <a:t>Geowissenschaften, Die Dynamik des Systems Erde</a:t>
            </a:r>
          </a:p>
        </p:txBody>
      </p:sp>
      <p:sp>
        <p:nvSpPr>
          <p:cNvPr id="4" name="© R. Bousquet"/>
          <p:cNvSpPr txBox="1"/>
          <p:nvPr/>
        </p:nvSpPr>
        <p:spPr>
          <a:xfrm>
            <a:off x="-1" y="9359900"/>
            <a:ext cx="1708007" cy="292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57799" marR="57799" defTabSz="638951">
              <a:spcBef>
                <a:spcPts val="1400"/>
              </a:spcBef>
              <a:buClr>
                <a:srgbClr val="004479"/>
              </a:buClr>
              <a:buFont typeface="Georgia"/>
              <a:defRPr sz="1200">
                <a:solidFill>
                  <a:srgbClr val="1E3D64"/>
                </a:solidFill>
                <a:uFill>
                  <a:solidFill>
                    <a:srgbClr val="FFFFFE"/>
                  </a:solidFill>
                </a:uFill>
              </a:defRPr>
            </a:lvl1pPr>
          </a:lstStyle>
          <a:p>
            <a:pPr/>
            <a:r>
              <a:t>© R. Bousquet</a:t>
            </a:r>
          </a:p>
        </p:txBody>
      </p:sp>
      <p:pic>
        <p:nvPicPr>
          <p:cNvPr id="5" name="Image" descr="Image"/>
          <p:cNvPicPr>
            <a:picLocks noChangeAspect="1"/>
          </p:cNvPicPr>
          <p:nvPr/>
        </p:nvPicPr>
        <p:blipFill>
          <a:blip r:embed="rId3">
            <a:extLst/>
          </a:blip>
          <a:stretch>
            <a:fillRect/>
          </a:stretch>
        </p:blipFill>
        <p:spPr>
          <a:xfrm>
            <a:off x="10277892" y="9283395"/>
            <a:ext cx="2447533" cy="368606"/>
          </a:xfrm>
          <a:prstGeom prst="rect">
            <a:avLst/>
          </a:prstGeom>
          <a:ln w="12700">
            <a:miter lim="400000"/>
          </a:ln>
        </p:spPr>
      </p:pic>
      <p:sp>
        <p:nvSpPr>
          <p:cNvPr id="6" name="Kapitel 9:…"/>
          <p:cNvSpPr txBox="1"/>
          <p:nvPr/>
        </p:nvSpPr>
        <p:spPr>
          <a:xfrm>
            <a:off x="7615517" y="635000"/>
            <a:ext cx="5109908" cy="78978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55751" marR="55751" defTabSz="638951">
              <a:buClr>
                <a:srgbClr val="004479"/>
              </a:buClr>
              <a:buFont typeface="Georgia"/>
              <a:defRPr b="1" sz="2100">
                <a:solidFill>
                  <a:srgbClr val="E21F26"/>
                </a:solidFill>
                <a:uFill>
                  <a:solidFill>
                    <a:srgbClr val="922E32"/>
                  </a:solidFill>
                </a:uFill>
              </a:defRPr>
            </a:pPr>
            <a:r>
              <a:t>Kapitel 9:</a:t>
            </a:r>
          </a:p>
          <a:p>
            <a:pPr marL="55751" marR="55751" defTabSz="638951">
              <a:buClr>
                <a:srgbClr val="004479"/>
              </a:buClr>
              <a:buFont typeface="Georgia"/>
              <a:defRPr b="1" sz="1800">
                <a:solidFill>
                  <a:srgbClr val="E21F26"/>
                </a:solidFill>
                <a:uFill>
                  <a:solidFill>
                    <a:srgbClr val="922E32"/>
                  </a:solidFill>
                </a:uFill>
              </a:defRPr>
            </a:pPr>
            <a:r>
              <a:rPr b="0"/>
              <a:t>Seismologie und das Erdinnere</a:t>
            </a:r>
          </a:p>
        </p:txBody>
      </p:sp>
      <p:sp>
        <p:nvSpPr>
          <p:cNvPr id="7" name="Title Text"/>
          <p:cNvSpPr txBox="1"/>
          <p:nvPr>
            <p:ph type="title"/>
          </p:nvPr>
        </p:nvSpPr>
        <p:spPr>
          <a:xfrm>
            <a:off x="269999" y="0"/>
            <a:ext cx="11520002" cy="72000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a:r>
              <a:t>Title Text</a:t>
            </a:r>
          </a:p>
        </p:txBody>
      </p:sp>
      <p:sp>
        <p:nvSpPr>
          <p:cNvPr id="8" name="Body Level One…"/>
          <p:cNvSpPr txBox="1"/>
          <p:nvPr>
            <p:ph type="body" idx="1"/>
          </p:nvPr>
        </p:nvSpPr>
        <p:spPr>
          <a:xfrm>
            <a:off x="269999" y="1460500"/>
            <a:ext cx="12458701" cy="69342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2pPr marL="1112391" indent="-399666">
              <a:spcBef>
                <a:spcPts val="1000"/>
              </a:spcBef>
              <a:defRPr sz="2800">
                <a:solidFill>
                  <a:srgbClr val="EB8B2D"/>
                </a:solidFill>
                <a:uFill>
                  <a:solidFill>
                    <a:srgbClr val="EB8B2D"/>
                  </a:solidFill>
                </a:uFill>
              </a:defRPr>
            </a:lvl2pPr>
            <a:lvl3pPr marL="1681351" indent="-318387">
              <a:spcBef>
                <a:spcPts val="900"/>
              </a:spcBef>
              <a:defRPr sz="2800">
                <a:solidFill>
                  <a:srgbClr val="B01A3B"/>
                </a:solidFill>
                <a:uFill>
                  <a:solidFill>
                    <a:srgbClr val="B01A3B"/>
                  </a:solidFill>
                </a:uFill>
              </a:defRPr>
            </a:lvl3pPr>
            <a:lvl4pPr marL="2331590" indent="-188337">
              <a:spcBef>
                <a:spcPts val="700"/>
              </a:spcBef>
              <a:defRPr sz="2400">
                <a:solidFill>
                  <a:srgbClr val="4E9B40"/>
                </a:solidFill>
                <a:uFill>
                  <a:solidFill>
                    <a:srgbClr val="4E9B40"/>
                  </a:solidFill>
                </a:uFill>
              </a:defRPr>
            </a:lvl4pPr>
            <a:lvl5pPr marL="2981831" indent="-58291">
              <a:spcBef>
                <a:spcPts val="7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9" name="Slide Number"/>
          <p:cNvSpPr txBox="1"/>
          <p:nvPr>
            <p:ph type="sldNum" sz="quarter" idx="2"/>
          </p:nvPr>
        </p:nvSpPr>
        <p:spPr>
          <a:xfrm>
            <a:off x="10673644" y="8890000"/>
            <a:ext cx="326332" cy="342900"/>
          </a:xfrm>
          <a:prstGeom prst="rect">
            <a:avLst/>
          </a:prstGeom>
          <a:ln w="12700">
            <a:miter lim="400000"/>
          </a:ln>
        </p:spPr>
        <p:txBody>
          <a:bodyPr wrap="none" lIns="50800" tIns="50800" rIns="50800" bIns="50800">
            <a:spAutoFit/>
          </a:bodyPr>
          <a:lstStyle>
            <a:lvl1pPr defTabSz="825500">
              <a:spcBef>
                <a:spcPts val="1400"/>
              </a:spcBef>
              <a:defRPr>
                <a:uFill>
                  <a:solidFill>
                    <a:srgbClr val="000000"/>
                  </a:solidFill>
                </a:uFill>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Lst>
  <p:transition xmlns:p14="http://schemas.microsoft.com/office/powerpoint/2010/main" spd="med" advClick="1"/>
  <p:txStyles>
    <p:titleStyle>
      <a:lvl1pPr marL="55751" marR="55751" indent="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1pPr>
      <a:lvl2pPr marL="55751" marR="55751" indent="2286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2pPr>
      <a:lvl3pPr marL="55751" marR="55751" indent="4572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3pPr>
      <a:lvl4pPr marL="55751" marR="55751" indent="6858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4pPr>
      <a:lvl5pPr marL="55751" marR="55751" indent="9144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5pPr>
      <a:lvl6pPr marL="55751" marR="55751" indent="11430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6pPr>
      <a:lvl7pPr marL="55751" marR="55751" indent="13716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7pPr>
      <a:lvl8pPr marL="55751" marR="55751" indent="1600199"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8pPr>
      <a:lvl9pPr marL="55751" marR="55751" indent="1828800" algn="l" defTabSz="638951" latinLnBrk="0">
        <a:lnSpc>
          <a:spcPct val="100000"/>
        </a:lnSpc>
        <a:spcBef>
          <a:spcPts val="0"/>
        </a:spcBef>
        <a:spcAft>
          <a:spcPts val="0"/>
        </a:spcAft>
        <a:buClr>
          <a:srgbClr val="004479"/>
        </a:buClr>
        <a:buSzTx/>
        <a:buFont typeface="Georgia"/>
        <a:buNone/>
        <a:tabLst/>
        <a:defRPr b="0" baseline="0" cap="none" i="1" spc="0" strike="noStrike" sz="3200" u="none">
          <a:solidFill>
            <a:srgbClr val="A43590"/>
          </a:solidFill>
          <a:uFill>
            <a:solidFill>
              <a:srgbClr val="B01A3B"/>
            </a:solidFill>
          </a:uFill>
          <a:latin typeface="+mn-lt"/>
          <a:ea typeface="+mn-ea"/>
          <a:cs typeface="+mn-cs"/>
          <a:sym typeface="Georgia"/>
        </a:defRPr>
      </a:lvl9pPr>
    </p:titleStyle>
    <p:bodyStyle>
      <a:lvl1pPr marL="543431" marR="55751" indent="-480946"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1pPr>
      <a:lvl2pPr marL="543431" marR="55751" indent="-480946"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2pPr>
      <a:lvl3pPr marL="543431" marR="55751" indent="-480947"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3pPr>
      <a:lvl4pPr marL="543431" marR="55751" indent="-350899"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4pPr>
      <a:lvl5pPr marL="543431" marR="55751" indent="-22085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5pPr>
      <a:lvl6pPr marL="543431" marR="55751" indent="1569719"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6pPr>
      <a:lvl7pPr marL="543431" marR="55751" indent="19126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7pPr>
      <a:lvl8pPr marL="543431" marR="55751" indent="22555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8pPr>
      <a:lvl9pPr marL="543431" marR="55751" indent="2598420" algn="l" defTabSz="638951" latinLnBrk="0">
        <a:lnSpc>
          <a:spcPct val="100000"/>
        </a:lnSpc>
        <a:spcBef>
          <a:spcPts val="1100"/>
        </a:spcBef>
        <a:spcAft>
          <a:spcPts val="0"/>
        </a:spcAft>
        <a:buClrTx/>
        <a:buSzTx/>
        <a:buFontTx/>
        <a:buNone/>
        <a:tabLst/>
        <a:defRPr b="0" baseline="0" cap="none" i="0" spc="0" strike="noStrike" sz="3000" u="none">
          <a:solidFill>
            <a:srgbClr val="184283"/>
          </a:solidFill>
          <a:uFill>
            <a:solidFill>
              <a:srgbClr val="184283"/>
            </a:solidFill>
          </a:uFill>
          <a:latin typeface="+mn-lt"/>
          <a:ea typeface="+mn-ea"/>
          <a:cs typeface="+mn-cs"/>
          <a:sym typeface="Georgia"/>
        </a:defRPr>
      </a:lvl9pPr>
    </p:bodyStyle>
    <p:otherStyle>
      <a:lvl1pPr marL="0" marR="0" indent="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1pPr>
      <a:lvl2pPr marL="0" marR="0" indent="2286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2pPr>
      <a:lvl3pPr marL="0" marR="0" indent="4572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3pPr>
      <a:lvl4pPr marL="0" marR="0" indent="6858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4pPr>
      <a:lvl5pPr marL="0" marR="0" indent="9144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5pPr>
      <a:lvl6pPr marL="0" marR="0" indent="11430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6pPr>
      <a:lvl7pPr marL="0" marR="0" indent="13716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7pPr>
      <a:lvl8pPr marL="0" marR="0" indent="16002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8pPr>
      <a:lvl9pPr marL="0" marR="0" indent="1828800" algn="l" defTabSz="825500" latinLnBrk="0">
        <a:lnSpc>
          <a:spcPct val="100000"/>
        </a:lnSpc>
        <a:spcBef>
          <a:spcPts val="1400"/>
        </a:spcBef>
        <a:spcAft>
          <a:spcPts val="0"/>
        </a:spcAft>
        <a:buClrTx/>
        <a:buSzTx/>
        <a:buFontTx/>
        <a:buNone/>
        <a:tabLst/>
        <a:defRPr b="0" baseline="0" cap="none" i="1" spc="0" strike="noStrike" sz="1600" u="none">
          <a:solidFill>
            <a:schemeClr val="tx1"/>
          </a:solidFill>
          <a:uFill>
            <a:solidFill>
              <a:srgbClr val="000000"/>
            </a:solidFill>
          </a:uFill>
          <a:latin typeface="+mn-lt"/>
          <a:ea typeface="+mn-ea"/>
          <a:cs typeface="+mn-cs"/>
          <a:sym typeface="Georgia"/>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 name="Die Kennzeichen der Kinematik der Erde"/>
          <p:cNvSpPr txBox="1"/>
          <p:nvPr>
            <p:ph type="ctrTitle"/>
          </p:nvPr>
        </p:nvSpPr>
        <p:spPr>
          <a:xfrm>
            <a:off x="8090080" y="647700"/>
            <a:ext cx="4685565" cy="3563627"/>
          </a:xfrm>
          <a:prstGeom prst="rect">
            <a:avLst/>
          </a:prstGeom>
        </p:spPr>
        <p:txBody>
          <a:bodyPr/>
          <a:lstStyle/>
          <a:p>
            <a:pPr/>
            <a:r>
              <a:t>Die Kennzeichen der Kinematik der Erde</a:t>
            </a:r>
          </a:p>
        </p:txBody>
      </p:sp>
      <p:sp>
        <p:nvSpPr>
          <p:cNvPr id="36" name="Kapitel 9…"/>
          <p:cNvSpPr txBox="1"/>
          <p:nvPr>
            <p:ph type="subTitle" sz="quarter" idx="1"/>
          </p:nvPr>
        </p:nvSpPr>
        <p:spPr>
          <a:prstGeom prst="rect">
            <a:avLst/>
          </a:prstGeom>
        </p:spPr>
        <p:txBody>
          <a:bodyPr/>
          <a:lstStyle/>
          <a:p>
            <a:pPr/>
            <a:r>
              <a:t>Kapitel 9</a:t>
            </a:r>
          </a:p>
          <a:p>
            <a:pPr lvl="1"/>
          </a:p>
          <a:p>
            <a:pPr lvl="1"/>
            <a:r>
              <a:t>Seismologie und</a:t>
            </a:r>
          </a:p>
          <a:p>
            <a:pPr lvl="1"/>
            <a:r>
              <a:t>das Erdinnere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8" name="Image Gallery"/>
          <p:cNvGrpSpPr/>
          <p:nvPr/>
        </p:nvGrpSpPr>
        <p:grpSpPr>
          <a:xfrm>
            <a:off x="568390" y="1622599"/>
            <a:ext cx="11266836" cy="8078216"/>
            <a:chOff x="0" y="0"/>
            <a:chExt cx="11266834" cy="8078214"/>
          </a:xfrm>
        </p:grpSpPr>
        <p:pic>
          <p:nvPicPr>
            <p:cNvPr id="86" name="Abb_9_09.png" descr="Abb_9_09.png"/>
            <p:cNvPicPr>
              <a:picLocks noChangeAspect="1"/>
            </p:cNvPicPr>
            <p:nvPr/>
          </p:nvPicPr>
          <p:blipFill>
            <a:blip r:embed="rId2">
              <a:extLst/>
            </a:blip>
            <a:srcRect l="0" t="0" r="0" b="0"/>
            <a:stretch>
              <a:fillRect/>
            </a:stretch>
          </p:blipFill>
          <p:spPr>
            <a:xfrm>
              <a:off x="0" y="0"/>
              <a:ext cx="4962883" cy="7539483"/>
            </a:xfrm>
            <a:prstGeom prst="rect">
              <a:avLst/>
            </a:prstGeom>
            <a:ln w="12700" cap="flat">
              <a:noFill/>
              <a:miter lim="400000"/>
            </a:ln>
            <a:effectLst/>
          </p:spPr>
        </p:pic>
        <p:sp>
          <p:nvSpPr>
            <p:cNvPr id="8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89" name="Abb. 9.9"/>
          <p:cNvSpPr txBox="1"/>
          <p:nvPr/>
        </p:nvSpPr>
        <p:spPr>
          <a:xfrm>
            <a:off x="8395269" y="6279181"/>
            <a:ext cx="108864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9.9</a:t>
            </a:r>
          </a:p>
        </p:txBody>
      </p:sp>
      <p:sp>
        <p:nvSpPr>
          <p:cNvPr id="90" name="Wellenbewegung eines an einem Ende befestigten Seils.…"/>
          <p:cNvSpPr txBox="1"/>
          <p:nvPr/>
        </p:nvSpPr>
        <p:spPr>
          <a:xfrm>
            <a:off x="8395269" y="6647481"/>
            <a:ext cx="4330156" cy="251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Wellenbewegung eines an einem Ende befestigten Seils.</a:t>
            </a:r>
          </a:p>
          <a:p>
            <a:pPr/>
            <a:r>
              <a:t>a Wird die Wellenbewegung als Funktion der Lage beschrieben, so ist sie durch ihre Wellenlänge definiert;</a:t>
            </a:r>
          </a:p>
          <a:p>
            <a:pPr/>
            <a:r>
              <a:t>b wird die Wellenbewegung als Funktion der Zeit beschrieben, so ist sie durch die Periode definiert; c die Amplitude der Wellenbewegung verkleinert sich mit der Zeit (sie wird gedämpft)</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94" name="Image Gallery"/>
          <p:cNvGrpSpPr/>
          <p:nvPr/>
        </p:nvGrpSpPr>
        <p:grpSpPr>
          <a:xfrm>
            <a:off x="568390" y="1622599"/>
            <a:ext cx="11266836" cy="8078216"/>
            <a:chOff x="0" y="0"/>
            <a:chExt cx="11266834" cy="8078214"/>
          </a:xfrm>
        </p:grpSpPr>
        <p:pic>
          <p:nvPicPr>
            <p:cNvPr id="92" name="Abb_9_10.png" descr="Abb_9_10.png"/>
            <p:cNvPicPr>
              <a:picLocks noChangeAspect="1"/>
            </p:cNvPicPr>
            <p:nvPr/>
          </p:nvPicPr>
          <p:blipFill>
            <a:blip r:embed="rId2">
              <a:extLst/>
            </a:blip>
            <a:srcRect l="0" t="0" r="0" b="0"/>
            <a:stretch>
              <a:fillRect/>
            </a:stretch>
          </p:blipFill>
          <p:spPr>
            <a:xfrm>
              <a:off x="0" y="0"/>
              <a:ext cx="4551547" cy="7539483"/>
            </a:xfrm>
            <a:prstGeom prst="rect">
              <a:avLst/>
            </a:prstGeom>
            <a:ln w="12700" cap="flat">
              <a:noFill/>
              <a:miter lim="400000"/>
            </a:ln>
            <a:effectLst/>
          </p:spPr>
        </p:pic>
        <p:sp>
          <p:nvSpPr>
            <p:cNvPr id="9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95" name="Abb. 9.10"/>
          <p:cNvSpPr txBox="1"/>
          <p:nvPr/>
        </p:nvSpPr>
        <p:spPr>
          <a:xfrm>
            <a:off x="8395269" y="7726981"/>
            <a:ext cx="121276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9.10</a:t>
            </a:r>
          </a:p>
        </p:txBody>
      </p:sp>
      <p:sp>
        <p:nvSpPr>
          <p:cNvPr id="96" name="Wellenzug und Wellenfront.…"/>
          <p:cNvSpPr txBox="1"/>
          <p:nvPr/>
        </p:nvSpPr>
        <p:spPr>
          <a:xfrm>
            <a:off x="8395269" y="8095281"/>
            <a:ext cx="4330156"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Wellenzug und Wellenfront.</a:t>
            </a:r>
          </a:p>
          <a:p>
            <a:pPr/>
            <a:r>
              <a:t>a Sprengung in einem Bohr-loch und Erzeugung einer Schwingungsbewegung;</a:t>
            </a:r>
          </a:p>
          <a:p>
            <a:pPr/>
            <a:r>
              <a:t>b Wellenfront und Wellenstrahl</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0" name="Image Gallery"/>
          <p:cNvGrpSpPr/>
          <p:nvPr/>
        </p:nvGrpSpPr>
        <p:grpSpPr>
          <a:xfrm>
            <a:off x="568390" y="1745746"/>
            <a:ext cx="11266836" cy="7955068"/>
            <a:chOff x="0" y="123146"/>
            <a:chExt cx="11266834" cy="7955068"/>
          </a:xfrm>
        </p:grpSpPr>
        <p:pic>
          <p:nvPicPr>
            <p:cNvPr id="98" name="Abb_9_11.png" descr="Abb_9_11.png"/>
            <p:cNvPicPr>
              <a:picLocks noChangeAspect="1"/>
            </p:cNvPicPr>
            <p:nvPr/>
          </p:nvPicPr>
          <p:blipFill>
            <a:blip r:embed="rId2">
              <a:extLst/>
            </a:blip>
            <a:srcRect l="0" t="0" r="0" b="0"/>
            <a:stretch>
              <a:fillRect/>
            </a:stretch>
          </p:blipFill>
          <p:spPr>
            <a:xfrm>
              <a:off x="0" y="123146"/>
              <a:ext cx="11266835" cy="5692990"/>
            </a:xfrm>
            <a:prstGeom prst="rect">
              <a:avLst/>
            </a:prstGeom>
            <a:ln w="12700" cap="flat">
              <a:noFill/>
              <a:miter lim="400000"/>
            </a:ln>
            <a:effectLst/>
          </p:spPr>
        </p:pic>
        <p:sp>
          <p:nvSpPr>
            <p:cNvPr id="9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01" name="Abb. 9.11"/>
          <p:cNvSpPr txBox="1"/>
          <p:nvPr/>
        </p:nvSpPr>
        <p:spPr>
          <a:xfrm>
            <a:off x="568390" y="7726981"/>
            <a:ext cx="116443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9.11</a:t>
            </a:r>
          </a:p>
        </p:txBody>
      </p:sp>
      <p:sp>
        <p:nvSpPr>
          <p:cNvPr id="102" name="Laufwege gleicher Länge durch das Erdinnere. Grafische Darstellung zur Ermittlung der Zeit, die ein seismischer Impuls für das Zurücklegen einer Strecke zwischen gleich weit voneinander entfernten Erdebenstationen auf der Erdoberfläche benötigt (rot gest"/>
          <p:cNvSpPr txBox="1"/>
          <p:nvPr/>
        </p:nvSpPr>
        <p:spPr>
          <a:xfrm>
            <a:off x="568390" y="8095281"/>
            <a:ext cx="11688276"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Laufwege gleicher Länge durch das Erdinnere. Grafische Darstellung zur Ermittlung der Zeit, die ein seismischer Impuls für das Zurücklegen einer Strecke zwischen gleich weit voneinander entfernten Erdebenstationen auf der Erdoberfläche benötigt (rot gestrichelte Linien). Die schwarz gepunkteten Linien verbinden exemplarisch je ein Stationenpaar (A1 und B1 sowie A2 und C2). Diese Darstellung kann täuschen, siehe auch Abb. 9.32, Abb. 9.33</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06" name="Image Gallery"/>
          <p:cNvGrpSpPr/>
          <p:nvPr/>
        </p:nvGrpSpPr>
        <p:grpSpPr>
          <a:xfrm>
            <a:off x="568390" y="2067795"/>
            <a:ext cx="10566153" cy="7145903"/>
            <a:chOff x="0" y="445195"/>
            <a:chExt cx="10566151" cy="7145902"/>
          </a:xfrm>
        </p:grpSpPr>
        <p:pic>
          <p:nvPicPr>
            <p:cNvPr id="104" name="Abb_9_12.png" descr="Abb_9_12.png"/>
            <p:cNvPicPr>
              <a:picLocks noChangeAspect="1"/>
            </p:cNvPicPr>
            <p:nvPr/>
          </p:nvPicPr>
          <p:blipFill>
            <a:blip r:embed="rId2">
              <a:extLst/>
            </a:blip>
            <a:srcRect l="0" t="0" r="0" b="0"/>
            <a:stretch>
              <a:fillRect/>
            </a:stretch>
          </p:blipFill>
          <p:spPr>
            <a:xfrm>
              <a:off x="0" y="445195"/>
              <a:ext cx="10566152" cy="5197512"/>
            </a:xfrm>
            <a:prstGeom prst="rect">
              <a:avLst/>
            </a:prstGeom>
            <a:ln w="12700" cap="flat">
              <a:noFill/>
              <a:miter lim="400000"/>
            </a:ln>
            <a:effectLst/>
          </p:spPr>
        </p:pic>
        <p:sp>
          <p:nvSpPr>
            <p:cNvPr id="105" name="Type to enter a caption."/>
            <p:cNvSpPr/>
            <p:nvPr/>
          </p:nvSpPr>
          <p:spPr>
            <a:xfrm>
              <a:off x="0" y="7128566"/>
              <a:ext cx="10566152"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07" name="Abb. 9.12"/>
          <p:cNvSpPr txBox="1"/>
          <p:nvPr/>
        </p:nvSpPr>
        <p:spPr>
          <a:xfrm>
            <a:off x="568390" y="7345981"/>
            <a:ext cx="119568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9.12</a:t>
            </a:r>
          </a:p>
        </p:txBody>
      </p:sp>
      <p:sp>
        <p:nvSpPr>
          <p:cNvPr id="108" name="Laufzeiten in einer homogenen Erde und in der realen Erde.…"/>
          <p:cNvSpPr txBox="1"/>
          <p:nvPr/>
        </p:nvSpPr>
        <p:spPr>
          <a:xfrm>
            <a:off x="568390" y="7714281"/>
            <a:ext cx="11688276"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Laufzeiten in einer homogenen Erde und in der realen Erde.</a:t>
            </a:r>
          </a:p>
          <a:p>
            <a:pPr/>
            <a:r>
              <a:t>a Im Falle einer einlagigen, homogenen Erde sind die seismischen Geschwindigkeiten in allen Tiefen dieselben und die Wellenstrahlen im Laufzeitdiagramm gerade Linien (SA, SB, usw.).</a:t>
            </a:r>
          </a:p>
          <a:p>
            <a:pPr/>
            <a:r>
              <a:t>b Die Laufzeit in einer homogenen Erde ist damit proportional zur zurückgelegten Entfernung, was sich im Laufzeitdiagramm als gerade Linie zeigt (theoretische Laufzeit, rot). Die reale Laufzeit ist aber eine gebogene Linie (grün), woraus sich schließen lässt, dass die Erde kein homogener Planet ist</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12" name="Image Gallery"/>
          <p:cNvGrpSpPr/>
          <p:nvPr/>
        </p:nvGrpSpPr>
        <p:grpSpPr>
          <a:xfrm>
            <a:off x="568390" y="1622599"/>
            <a:ext cx="11266836" cy="8078216"/>
            <a:chOff x="0" y="0"/>
            <a:chExt cx="11266834" cy="8078214"/>
          </a:xfrm>
        </p:grpSpPr>
        <p:pic>
          <p:nvPicPr>
            <p:cNvPr id="110" name="Abb_9_13.png" descr="Abb_9_13.png"/>
            <p:cNvPicPr>
              <a:picLocks noChangeAspect="1"/>
            </p:cNvPicPr>
            <p:nvPr/>
          </p:nvPicPr>
          <p:blipFill>
            <a:blip r:embed="rId2">
              <a:extLst/>
            </a:blip>
            <a:srcRect l="0" t="0" r="0" b="0"/>
            <a:stretch>
              <a:fillRect/>
            </a:stretch>
          </p:blipFill>
          <p:spPr>
            <a:xfrm>
              <a:off x="0" y="0"/>
              <a:ext cx="7374013" cy="7539483"/>
            </a:xfrm>
            <a:prstGeom prst="rect">
              <a:avLst/>
            </a:prstGeom>
            <a:ln w="12700" cap="flat">
              <a:noFill/>
              <a:miter lim="400000"/>
            </a:ln>
            <a:effectLst/>
          </p:spPr>
        </p:pic>
        <p:sp>
          <p:nvSpPr>
            <p:cNvPr id="11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13" name="Abb. 9.13"/>
          <p:cNvSpPr txBox="1"/>
          <p:nvPr/>
        </p:nvSpPr>
        <p:spPr>
          <a:xfrm>
            <a:off x="8395269" y="4107481"/>
            <a:ext cx="119524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9.13</a:t>
            </a:r>
          </a:p>
        </p:txBody>
      </p:sp>
      <p:sp>
        <p:nvSpPr>
          <p:cNvPr id="114" name="Brechung eines einfallenden Strahls und einer Wellenfront. In allen Fällen gilt v2 &gt; v1.…"/>
          <p:cNvSpPr txBox="1"/>
          <p:nvPr/>
        </p:nvSpPr>
        <p:spPr>
          <a:xfrm>
            <a:off x="8395269" y="4475781"/>
            <a:ext cx="4330156" cy="468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Brechung eines einfallenden Strahls und einer Wellenfront. In allen Fällen gilt v2 &gt; v1.</a:t>
            </a:r>
          </a:p>
          <a:p>
            <a:pPr/>
            <a:r>
              <a:t>a Ausbreitung einer einfallenden seismischen Welle zwischen zwei Medien M1 und M2 mit unterschiedlichen Materialeigenschaften v1 und v2. Eine S-Welle kann transversal polarisiert werden, es entstehen eine vertikal schwingende Sv-Welle und eine horizontal schwingende Sh-Welle.</a:t>
            </a:r>
          </a:p>
          <a:p>
            <a:pPr/>
            <a:r>
              <a:t>b Wenn die Wellenfront die Grenzfläche zwischen zwei Medien passiert, ist sie ab einer bestimmten Entfer- nung von der Quelle mit einer Ebene vergleichbar. Zwei aufeinanderfolgende Lagen einer Wellenfront sind einander parallel, die Strahlen liegen senkrecht dazu.</a:t>
            </a:r>
          </a:p>
          <a:p>
            <a:pPr/>
            <a:r>
              <a:t>c Einfallswinkel und Refraktionswinkel sind für Wellenstrahl und Wellenfront jeweils gleich</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18" name="Image Gallery"/>
          <p:cNvGrpSpPr/>
          <p:nvPr/>
        </p:nvGrpSpPr>
        <p:grpSpPr>
          <a:xfrm>
            <a:off x="568390" y="1622599"/>
            <a:ext cx="11266836" cy="8078216"/>
            <a:chOff x="0" y="0"/>
            <a:chExt cx="11266834" cy="8078214"/>
          </a:xfrm>
        </p:grpSpPr>
        <p:pic>
          <p:nvPicPr>
            <p:cNvPr id="116" name="Abb_9_14.png" descr="Abb_9_14.png"/>
            <p:cNvPicPr>
              <a:picLocks noChangeAspect="1"/>
            </p:cNvPicPr>
            <p:nvPr/>
          </p:nvPicPr>
          <p:blipFill>
            <a:blip r:embed="rId2">
              <a:extLst/>
            </a:blip>
            <a:srcRect l="0" t="0" r="0" b="0"/>
            <a:stretch>
              <a:fillRect/>
            </a:stretch>
          </p:blipFill>
          <p:spPr>
            <a:xfrm>
              <a:off x="0" y="0"/>
              <a:ext cx="4362069" cy="7539483"/>
            </a:xfrm>
            <a:prstGeom prst="rect">
              <a:avLst/>
            </a:prstGeom>
            <a:ln w="12700" cap="flat">
              <a:noFill/>
              <a:miter lim="400000"/>
            </a:ln>
            <a:effectLst/>
          </p:spPr>
        </p:pic>
        <p:sp>
          <p:nvSpPr>
            <p:cNvPr id="11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19" name="Abb. 9.14"/>
          <p:cNvSpPr txBox="1"/>
          <p:nvPr/>
        </p:nvSpPr>
        <p:spPr>
          <a:xfrm>
            <a:off x="8395269" y="7968281"/>
            <a:ext cx="120093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9.14</a:t>
            </a:r>
          </a:p>
        </p:txBody>
      </p:sp>
      <p:sp>
        <p:nvSpPr>
          <p:cNvPr id="120" name="Refraktion eines seismischen Strahls…"/>
          <p:cNvSpPr txBox="1"/>
          <p:nvPr/>
        </p:nvSpPr>
        <p:spPr>
          <a:xfrm>
            <a:off x="8395269" y="8336581"/>
            <a:ext cx="4330156"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Refraktion eines seismischen Strahls</a:t>
            </a:r>
          </a:p>
          <a:p>
            <a:pPr/>
            <a:r>
              <a:t>a in einem ebenen homogenen Lagenbau;</a:t>
            </a:r>
          </a:p>
          <a:p>
            <a:pPr/>
            <a:r>
              <a:t>b in der sphärischen Erde</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24" name="Image Gallery"/>
          <p:cNvGrpSpPr/>
          <p:nvPr/>
        </p:nvGrpSpPr>
        <p:grpSpPr>
          <a:xfrm>
            <a:off x="568390" y="1799301"/>
            <a:ext cx="11266836" cy="7901513"/>
            <a:chOff x="0" y="176702"/>
            <a:chExt cx="11266834" cy="7901512"/>
          </a:xfrm>
        </p:grpSpPr>
        <p:pic>
          <p:nvPicPr>
            <p:cNvPr id="122" name="Abb_9_15.png" descr="Abb_9_15.png"/>
            <p:cNvPicPr>
              <a:picLocks noChangeAspect="1"/>
            </p:cNvPicPr>
            <p:nvPr/>
          </p:nvPicPr>
          <p:blipFill>
            <a:blip r:embed="rId2">
              <a:extLst/>
            </a:blip>
            <a:srcRect l="0" t="0" r="0" b="0"/>
            <a:stretch>
              <a:fillRect/>
            </a:stretch>
          </p:blipFill>
          <p:spPr>
            <a:xfrm>
              <a:off x="0" y="176702"/>
              <a:ext cx="11266835" cy="5306479"/>
            </a:xfrm>
            <a:prstGeom prst="rect">
              <a:avLst/>
            </a:prstGeom>
            <a:ln w="12700" cap="flat">
              <a:noFill/>
              <a:miter lim="400000"/>
            </a:ln>
            <a:effectLst/>
          </p:spPr>
        </p:pic>
        <p:sp>
          <p:nvSpPr>
            <p:cNvPr id="12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25" name="Abb. 9.15"/>
          <p:cNvSpPr txBox="1"/>
          <p:nvPr/>
        </p:nvSpPr>
        <p:spPr>
          <a:xfrm>
            <a:off x="1953394" y="8450881"/>
            <a:ext cx="118943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9.15</a:t>
            </a:r>
          </a:p>
        </p:txBody>
      </p:sp>
      <p:sp>
        <p:nvSpPr>
          <p:cNvPr id="126" name="Totalreflexion des seismischen Strahls ab einem kritischen Grenzwert des Einfallswinkels"/>
          <p:cNvSpPr txBox="1"/>
          <p:nvPr/>
        </p:nvSpPr>
        <p:spPr>
          <a:xfrm>
            <a:off x="1953394" y="8819181"/>
            <a:ext cx="10772031"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Totalreflexion des seismischen Strahls ab einem kritischen Grenzwert des Einfallswinkels</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0" name="Image Gallery"/>
          <p:cNvGrpSpPr/>
          <p:nvPr/>
        </p:nvGrpSpPr>
        <p:grpSpPr>
          <a:xfrm>
            <a:off x="568390" y="1622599"/>
            <a:ext cx="9424890" cy="7173043"/>
            <a:chOff x="0" y="0"/>
            <a:chExt cx="9424888" cy="7173042"/>
          </a:xfrm>
        </p:grpSpPr>
        <p:pic>
          <p:nvPicPr>
            <p:cNvPr id="128" name="Abb_9_16.png" descr="Abb_9_16.png"/>
            <p:cNvPicPr>
              <a:picLocks noChangeAspect="1"/>
            </p:cNvPicPr>
            <p:nvPr/>
          </p:nvPicPr>
          <p:blipFill>
            <a:blip r:embed="rId2">
              <a:extLst/>
            </a:blip>
            <a:srcRect l="0" t="0" r="0" b="0"/>
            <a:stretch>
              <a:fillRect/>
            </a:stretch>
          </p:blipFill>
          <p:spPr>
            <a:xfrm>
              <a:off x="0" y="0"/>
              <a:ext cx="9102364" cy="6634310"/>
            </a:xfrm>
            <a:prstGeom prst="rect">
              <a:avLst/>
            </a:prstGeom>
            <a:ln w="12700" cap="flat">
              <a:noFill/>
              <a:miter lim="400000"/>
            </a:ln>
            <a:effectLst/>
          </p:spPr>
        </p:pic>
        <p:sp>
          <p:nvSpPr>
            <p:cNvPr id="129" name="Type to enter a caption."/>
            <p:cNvSpPr/>
            <p:nvPr/>
          </p:nvSpPr>
          <p:spPr>
            <a:xfrm>
              <a:off x="0" y="6710509"/>
              <a:ext cx="9424889" cy="4625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31" name="Abb. 9.16"/>
          <p:cNvSpPr txBox="1"/>
          <p:nvPr/>
        </p:nvSpPr>
        <p:spPr>
          <a:xfrm>
            <a:off x="1431552" y="8450881"/>
            <a:ext cx="120059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9.16</a:t>
            </a:r>
          </a:p>
        </p:txBody>
      </p:sp>
      <p:sp>
        <p:nvSpPr>
          <p:cNvPr id="132" name="Ausbreitung seismischer Wellen in einem homogenen Medium von einem oberflächennahen Ausgangspunkt aus"/>
          <p:cNvSpPr txBox="1"/>
          <p:nvPr/>
        </p:nvSpPr>
        <p:spPr>
          <a:xfrm>
            <a:off x="1431552" y="8819181"/>
            <a:ext cx="11293873"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Ausbreitung seismischer Wellen in einem homogenen Medium von einem oberflächennahen Ausgangspunkt aus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36" name="Image Gallery"/>
          <p:cNvGrpSpPr/>
          <p:nvPr/>
        </p:nvGrpSpPr>
        <p:grpSpPr>
          <a:xfrm>
            <a:off x="568390" y="1622599"/>
            <a:ext cx="11266836" cy="8078216"/>
            <a:chOff x="0" y="0"/>
            <a:chExt cx="11266834" cy="8078214"/>
          </a:xfrm>
        </p:grpSpPr>
        <p:pic>
          <p:nvPicPr>
            <p:cNvPr id="134" name="Abb_9_17.png" descr="Abb_9_17.png"/>
            <p:cNvPicPr>
              <a:picLocks noChangeAspect="1"/>
            </p:cNvPicPr>
            <p:nvPr/>
          </p:nvPicPr>
          <p:blipFill>
            <a:blip r:embed="rId2">
              <a:extLst/>
            </a:blip>
            <a:srcRect l="0" t="0" r="0" b="0"/>
            <a:stretch>
              <a:fillRect/>
            </a:stretch>
          </p:blipFill>
          <p:spPr>
            <a:xfrm>
              <a:off x="0" y="0"/>
              <a:ext cx="4306219" cy="7539483"/>
            </a:xfrm>
            <a:prstGeom prst="rect">
              <a:avLst/>
            </a:prstGeom>
            <a:ln w="12700" cap="flat">
              <a:noFill/>
              <a:miter lim="400000"/>
            </a:ln>
            <a:effectLst/>
          </p:spPr>
        </p:pic>
        <p:sp>
          <p:nvSpPr>
            <p:cNvPr id="13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37" name="Abb. 9.17"/>
          <p:cNvSpPr txBox="1"/>
          <p:nvPr/>
        </p:nvSpPr>
        <p:spPr>
          <a:xfrm>
            <a:off x="8395269" y="7726981"/>
            <a:ext cx="118195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9.17</a:t>
            </a:r>
          </a:p>
        </p:txBody>
      </p:sp>
      <p:sp>
        <p:nvSpPr>
          <p:cNvPr id="138" name="Ausbreitung einer ebenen Welle. Die Ausbreitung einer ebenen Welle kann mit der Elongation einer in eine Richtung gezogenen und gelängten Platte verglichen werden"/>
          <p:cNvSpPr txBox="1"/>
          <p:nvPr/>
        </p:nvSpPr>
        <p:spPr>
          <a:xfrm>
            <a:off x="8395269" y="8095281"/>
            <a:ext cx="4330156"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Ausbreitung einer ebenen Welle. Die Ausbreitung einer ebenen Welle kann mit der Elongation einer in eine Richtung gezogenen und gelängten Platte verglichen werden</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42" name="Image Gallery"/>
          <p:cNvGrpSpPr/>
          <p:nvPr/>
        </p:nvGrpSpPr>
        <p:grpSpPr>
          <a:xfrm>
            <a:off x="568390" y="1622599"/>
            <a:ext cx="11266836" cy="8078216"/>
            <a:chOff x="0" y="0"/>
            <a:chExt cx="11266834" cy="8078214"/>
          </a:xfrm>
        </p:grpSpPr>
        <p:pic>
          <p:nvPicPr>
            <p:cNvPr id="140" name="Abb_9_18.png" descr="Abb_9_18.png"/>
            <p:cNvPicPr>
              <a:picLocks noChangeAspect="1"/>
            </p:cNvPicPr>
            <p:nvPr/>
          </p:nvPicPr>
          <p:blipFill>
            <a:blip r:embed="rId2">
              <a:extLst/>
            </a:blip>
            <a:srcRect l="0" t="0" r="0" b="0"/>
            <a:stretch>
              <a:fillRect/>
            </a:stretch>
          </p:blipFill>
          <p:spPr>
            <a:xfrm>
              <a:off x="0" y="0"/>
              <a:ext cx="8349608" cy="7539483"/>
            </a:xfrm>
            <a:prstGeom prst="rect">
              <a:avLst/>
            </a:prstGeom>
            <a:ln w="12700" cap="flat">
              <a:noFill/>
              <a:miter lim="400000"/>
            </a:ln>
            <a:effectLst/>
          </p:spPr>
        </p:pic>
        <p:sp>
          <p:nvSpPr>
            <p:cNvPr id="14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43" name="Abb. 9.18"/>
          <p:cNvSpPr txBox="1"/>
          <p:nvPr/>
        </p:nvSpPr>
        <p:spPr>
          <a:xfrm>
            <a:off x="8395269" y="7968281"/>
            <a:ext cx="120707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9.18</a:t>
            </a:r>
          </a:p>
        </p:txBody>
      </p:sp>
      <p:sp>
        <p:nvSpPr>
          <p:cNvPr id="144" name="Ausbreitung von Raumwellen:…"/>
          <p:cNvSpPr txBox="1"/>
          <p:nvPr/>
        </p:nvSpPr>
        <p:spPr>
          <a:xfrm>
            <a:off x="8395269" y="8336581"/>
            <a:ext cx="4330156"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Ausbreitung von Raumwellen:</a:t>
            </a:r>
          </a:p>
          <a:p>
            <a:pPr/>
            <a:r>
              <a:t>a Longitudinal-, Kompressions- oder P-Welle; b Transversal-, Scher- oder S-Welle</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0" name="Image Gallery"/>
          <p:cNvGrpSpPr/>
          <p:nvPr/>
        </p:nvGrpSpPr>
        <p:grpSpPr>
          <a:xfrm>
            <a:off x="568390" y="1622599"/>
            <a:ext cx="11266836" cy="8078216"/>
            <a:chOff x="0" y="0"/>
            <a:chExt cx="11266834" cy="8078214"/>
          </a:xfrm>
        </p:grpSpPr>
        <p:pic>
          <p:nvPicPr>
            <p:cNvPr id="38" name="Abb_9_01.png" descr="Abb_9_01.png"/>
            <p:cNvPicPr>
              <a:picLocks noChangeAspect="1"/>
            </p:cNvPicPr>
            <p:nvPr/>
          </p:nvPicPr>
          <p:blipFill>
            <a:blip r:embed="rId2">
              <a:extLst/>
            </a:blip>
            <a:srcRect l="0" t="0" r="0" b="0"/>
            <a:stretch>
              <a:fillRect/>
            </a:stretch>
          </p:blipFill>
          <p:spPr>
            <a:xfrm>
              <a:off x="0" y="0"/>
              <a:ext cx="4037674" cy="7539483"/>
            </a:xfrm>
            <a:prstGeom prst="rect">
              <a:avLst/>
            </a:prstGeom>
            <a:ln w="12700" cap="flat">
              <a:noFill/>
              <a:miter lim="400000"/>
            </a:ln>
            <a:effectLst/>
          </p:spPr>
        </p:pic>
        <p:sp>
          <p:nvSpPr>
            <p:cNvPr id="3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1" name="Abb. 9.1"/>
          <p:cNvSpPr txBox="1"/>
          <p:nvPr/>
        </p:nvSpPr>
        <p:spPr>
          <a:xfrm>
            <a:off x="8395269" y="8450881"/>
            <a:ext cx="105247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9.1</a:t>
            </a:r>
          </a:p>
        </p:txBody>
      </p:sp>
      <p:sp>
        <p:nvSpPr>
          <p:cNvPr id="42" name="Wirkung einer Kraft auf einen Zylinder"/>
          <p:cNvSpPr txBox="1"/>
          <p:nvPr/>
        </p:nvSpPr>
        <p:spPr>
          <a:xfrm>
            <a:off x="8395269" y="8819181"/>
            <a:ext cx="4330156"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Wirkung einer Kraft auf einen Zylinder</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48" name="Image Gallery"/>
          <p:cNvGrpSpPr/>
          <p:nvPr/>
        </p:nvGrpSpPr>
        <p:grpSpPr>
          <a:xfrm>
            <a:off x="568390" y="1622599"/>
            <a:ext cx="11266836" cy="8078216"/>
            <a:chOff x="0" y="0"/>
            <a:chExt cx="11266834" cy="8078214"/>
          </a:xfrm>
        </p:grpSpPr>
        <p:pic>
          <p:nvPicPr>
            <p:cNvPr id="146" name="Abb_9_19.png" descr="Abb_9_19.png"/>
            <p:cNvPicPr>
              <a:picLocks noChangeAspect="1"/>
            </p:cNvPicPr>
            <p:nvPr/>
          </p:nvPicPr>
          <p:blipFill>
            <a:blip r:embed="rId2">
              <a:extLst/>
            </a:blip>
            <a:srcRect l="0" t="0" r="0" b="0"/>
            <a:stretch>
              <a:fillRect/>
            </a:stretch>
          </p:blipFill>
          <p:spPr>
            <a:xfrm>
              <a:off x="0" y="0"/>
              <a:ext cx="8498048" cy="7539483"/>
            </a:xfrm>
            <a:prstGeom prst="rect">
              <a:avLst/>
            </a:prstGeom>
            <a:ln w="12700" cap="flat">
              <a:noFill/>
              <a:miter lim="400000"/>
            </a:ln>
            <a:effectLst/>
          </p:spPr>
        </p:pic>
        <p:sp>
          <p:nvSpPr>
            <p:cNvPr id="14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49" name="Abb. 9.19"/>
          <p:cNvSpPr txBox="1"/>
          <p:nvPr/>
        </p:nvSpPr>
        <p:spPr>
          <a:xfrm>
            <a:off x="9893274" y="4107481"/>
            <a:ext cx="120059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9.19</a:t>
            </a:r>
          </a:p>
        </p:txBody>
      </p:sp>
      <p:sp>
        <p:nvSpPr>
          <p:cNvPr id="150" name="Ausbreitung von Oberflächenwellen.…"/>
          <p:cNvSpPr txBox="1"/>
          <p:nvPr/>
        </p:nvSpPr>
        <p:spPr>
          <a:xfrm>
            <a:off x="9893274" y="4475781"/>
            <a:ext cx="2832151" cy="468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Ausbreitung von Oberflächenwellen.</a:t>
            </a:r>
          </a:p>
          <a:p>
            <a:pPr/>
            <a:r>
              <a:t>a Die Bewegung der Rayleigh-Welle ist eine Kombination der Schwingungen einer P-Welle und der vertikalen Komponente Sv einer S-Welle. Der Boden rollt</a:t>
            </a:r>
          </a:p>
          <a:p>
            <a:pPr/>
            <a:r>
              <a:t>in einer retrograden elliptischen Bewegung.</a:t>
            </a:r>
          </a:p>
          <a:p>
            <a:pPr/>
            <a:r>
              <a:t>b Die Bewegung der Love-Welle ist horizontal und senkrecht zur Ausbreitungsrichtung. Die Ausbreitung einer Love-Welle führt zu lateralen Beben des Bodens. Die Amplitude der Welle nimmt mit der Tiefe ab</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54" name="Image Gallery"/>
          <p:cNvGrpSpPr/>
          <p:nvPr/>
        </p:nvGrpSpPr>
        <p:grpSpPr>
          <a:xfrm>
            <a:off x="568390" y="1771903"/>
            <a:ext cx="11266836" cy="7928912"/>
            <a:chOff x="0" y="149304"/>
            <a:chExt cx="11266834" cy="7928910"/>
          </a:xfrm>
        </p:grpSpPr>
        <p:pic>
          <p:nvPicPr>
            <p:cNvPr id="152" name="Abb_9_20.png" descr="Abb_9_20.png"/>
            <p:cNvPicPr>
              <a:picLocks noChangeAspect="1"/>
            </p:cNvPicPr>
            <p:nvPr/>
          </p:nvPicPr>
          <p:blipFill>
            <a:blip r:embed="rId2">
              <a:extLst/>
            </a:blip>
            <a:srcRect l="0" t="0" r="0" b="0"/>
            <a:stretch>
              <a:fillRect/>
            </a:stretch>
          </p:blipFill>
          <p:spPr>
            <a:xfrm>
              <a:off x="0" y="149304"/>
              <a:ext cx="11266835" cy="6209793"/>
            </a:xfrm>
            <a:prstGeom prst="rect">
              <a:avLst/>
            </a:prstGeom>
            <a:ln w="12700" cap="flat">
              <a:noFill/>
              <a:miter lim="400000"/>
            </a:ln>
            <a:effectLst/>
          </p:spPr>
        </p:pic>
        <p:sp>
          <p:nvSpPr>
            <p:cNvPr id="15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55" name="Abb. 9.20"/>
          <p:cNvSpPr txBox="1"/>
          <p:nvPr/>
        </p:nvSpPr>
        <p:spPr>
          <a:xfrm>
            <a:off x="2168549" y="8450881"/>
            <a:ext cx="124401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9.20</a:t>
            </a:r>
          </a:p>
        </p:txBody>
      </p:sp>
      <p:sp>
        <p:nvSpPr>
          <p:cNvPr id="156" name="Entstehung von Erdbeben: Modell der elastischen Entspannung"/>
          <p:cNvSpPr txBox="1"/>
          <p:nvPr/>
        </p:nvSpPr>
        <p:spPr>
          <a:xfrm>
            <a:off x="2168549" y="8819181"/>
            <a:ext cx="10556876"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Entstehung von Erdbeben: Modell der elastischen Entspannung</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60" name="Image Gallery"/>
          <p:cNvGrpSpPr/>
          <p:nvPr/>
        </p:nvGrpSpPr>
        <p:grpSpPr>
          <a:xfrm>
            <a:off x="568390" y="1622599"/>
            <a:ext cx="11266836" cy="8078216"/>
            <a:chOff x="0" y="0"/>
            <a:chExt cx="11266834" cy="8078214"/>
          </a:xfrm>
        </p:grpSpPr>
        <p:pic>
          <p:nvPicPr>
            <p:cNvPr id="158" name="Abb_9_21.png" descr="Abb_9_21.png"/>
            <p:cNvPicPr>
              <a:picLocks noChangeAspect="1"/>
            </p:cNvPicPr>
            <p:nvPr/>
          </p:nvPicPr>
          <p:blipFill>
            <a:blip r:embed="rId2">
              <a:extLst/>
            </a:blip>
            <a:srcRect l="0" t="0" r="0" b="0"/>
            <a:stretch>
              <a:fillRect/>
            </a:stretch>
          </p:blipFill>
          <p:spPr>
            <a:xfrm>
              <a:off x="0" y="0"/>
              <a:ext cx="4736498" cy="7539483"/>
            </a:xfrm>
            <a:prstGeom prst="rect">
              <a:avLst/>
            </a:prstGeom>
            <a:ln w="12700" cap="flat">
              <a:noFill/>
              <a:miter lim="400000"/>
            </a:ln>
            <a:effectLst/>
          </p:spPr>
        </p:pic>
        <p:sp>
          <p:nvSpPr>
            <p:cNvPr id="15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61" name="Abb. 9.21"/>
          <p:cNvSpPr txBox="1"/>
          <p:nvPr/>
        </p:nvSpPr>
        <p:spPr>
          <a:xfrm>
            <a:off x="8395269" y="6761781"/>
            <a:ext cx="119568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9.21</a:t>
            </a:r>
          </a:p>
        </p:txBody>
      </p:sp>
      <p:sp>
        <p:nvSpPr>
          <p:cNvPr id="162" name="Lokalisierung von Erdbeben.…"/>
          <p:cNvSpPr txBox="1"/>
          <p:nvPr/>
        </p:nvSpPr>
        <p:spPr>
          <a:xfrm>
            <a:off x="8395269" y="7130081"/>
            <a:ext cx="4330156"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Lokalisierung von Erdbeben.</a:t>
            </a:r>
          </a:p>
          <a:p>
            <a:pPr/>
            <a:r>
              <a:t>a Laufzeiten von P- und S- Wellen für einen Beobachter, der sich in einem Epizentralwinkel von bis zu 90° zum Epizentrum befindet. Der Epizentralwinkel ergibt sich aus der Laufzeitdifferenz.</a:t>
            </a:r>
          </a:p>
          <a:p>
            <a:pPr/>
            <a:r>
              <a:t>b Bestimmung des Zeitpunkts eines Erdbebens im Wadati-Diagramm</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66" name="Image Gallery"/>
          <p:cNvGrpSpPr/>
          <p:nvPr/>
        </p:nvGrpSpPr>
        <p:grpSpPr>
          <a:xfrm>
            <a:off x="568390" y="1622599"/>
            <a:ext cx="8247262" cy="6585122"/>
            <a:chOff x="0" y="0"/>
            <a:chExt cx="8247260" cy="6585121"/>
          </a:xfrm>
        </p:grpSpPr>
        <p:pic>
          <p:nvPicPr>
            <p:cNvPr id="164" name="Abb_9_22.png" descr="Abb_9_22.png"/>
            <p:cNvPicPr>
              <a:picLocks noChangeAspect="1"/>
            </p:cNvPicPr>
            <p:nvPr/>
          </p:nvPicPr>
          <p:blipFill>
            <a:blip r:embed="rId2">
              <a:extLst/>
            </a:blip>
            <a:srcRect l="0" t="0" r="0" b="0"/>
            <a:stretch>
              <a:fillRect/>
            </a:stretch>
          </p:blipFill>
          <p:spPr>
            <a:xfrm>
              <a:off x="6598" y="0"/>
              <a:ext cx="8234065" cy="6046390"/>
            </a:xfrm>
            <a:prstGeom prst="rect">
              <a:avLst/>
            </a:prstGeom>
            <a:ln w="12700" cap="flat">
              <a:noFill/>
              <a:miter lim="400000"/>
            </a:ln>
            <a:effectLst/>
          </p:spPr>
        </p:pic>
        <p:sp>
          <p:nvSpPr>
            <p:cNvPr id="165" name="Type to enter a caption."/>
            <p:cNvSpPr/>
            <p:nvPr/>
          </p:nvSpPr>
          <p:spPr>
            <a:xfrm>
              <a:off x="0" y="6122589"/>
              <a:ext cx="824726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67" name="Abb. 9.22"/>
          <p:cNvSpPr txBox="1"/>
          <p:nvPr/>
        </p:nvSpPr>
        <p:spPr>
          <a:xfrm>
            <a:off x="9280152" y="5313981"/>
            <a:ext cx="122694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9.22</a:t>
            </a:r>
          </a:p>
        </p:txBody>
      </p:sp>
      <p:sp>
        <p:nvSpPr>
          <p:cNvPr id="168" name="Lokalisierung eines Oberflächenbebens anhand der Epizentraldistanzen dreier Seismometer A, B und C. Die Epizentraldistanzen jeder Messstation definieren einen um die Station herum zentrierten Kreis. Das Epizentrum des Bebens (gelbroter Stern) befindet si"/>
          <p:cNvSpPr txBox="1"/>
          <p:nvPr/>
        </p:nvSpPr>
        <p:spPr>
          <a:xfrm>
            <a:off x="9280152" y="5682281"/>
            <a:ext cx="3445273" cy="347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Lokalisierung eines Oberflächenbebens anhand der Epizentraldistanzen dreier Seismometer A, B und C. Die Epizentraldistanzen jeder Messstation definieren einen um die Station herum zentrierten Kreis. Das Epizentrum des Bebens (gelbroter Stern) befindet sich im Schnittpunkt der drei Kreise. Diese Vorgehensweise zur Lokalisierung von Erdbeben kann nur für Oberflächenbeben angewendet werden</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2" name="Image Gallery"/>
          <p:cNvGrpSpPr/>
          <p:nvPr/>
        </p:nvGrpSpPr>
        <p:grpSpPr>
          <a:xfrm>
            <a:off x="568390" y="2523632"/>
            <a:ext cx="11266836" cy="7177183"/>
            <a:chOff x="0" y="901033"/>
            <a:chExt cx="11266834" cy="7177181"/>
          </a:xfrm>
        </p:grpSpPr>
        <p:pic>
          <p:nvPicPr>
            <p:cNvPr id="170" name="Abb_9_23.png" descr="Abb_9_23.png"/>
            <p:cNvPicPr>
              <a:picLocks noChangeAspect="1"/>
            </p:cNvPicPr>
            <p:nvPr/>
          </p:nvPicPr>
          <p:blipFill>
            <a:blip r:embed="rId2">
              <a:extLst/>
            </a:blip>
            <a:srcRect l="0" t="0" r="0" b="0"/>
            <a:stretch>
              <a:fillRect/>
            </a:stretch>
          </p:blipFill>
          <p:spPr>
            <a:xfrm>
              <a:off x="0" y="901033"/>
              <a:ext cx="11266835" cy="3333346"/>
            </a:xfrm>
            <a:prstGeom prst="rect">
              <a:avLst/>
            </a:prstGeom>
            <a:ln w="12700" cap="flat">
              <a:noFill/>
              <a:miter lim="400000"/>
            </a:ln>
            <a:effectLst/>
          </p:spPr>
        </p:pic>
        <p:sp>
          <p:nvSpPr>
            <p:cNvPr id="17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73" name="Abb. 9.23"/>
          <p:cNvSpPr txBox="1"/>
          <p:nvPr/>
        </p:nvSpPr>
        <p:spPr>
          <a:xfrm>
            <a:off x="1031006" y="8450881"/>
            <a:ext cx="122649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9.23</a:t>
            </a:r>
          </a:p>
        </p:txBody>
      </p:sp>
      <p:sp>
        <p:nvSpPr>
          <p:cNvPr id="174" name="Laufwege der P- Wellen eines tiefen Erdbebens. Die verwendeten Bezeichnungen werden in Abschn. 9.4.1 erläutert"/>
          <p:cNvSpPr txBox="1"/>
          <p:nvPr/>
        </p:nvSpPr>
        <p:spPr>
          <a:xfrm>
            <a:off x="1031006" y="8819181"/>
            <a:ext cx="11694419"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Laufwege der P- Wellen eines tiefen Erdbebens. Die verwendeten Bezeichnungen werden in Abschn. 9.4.1 erläutert</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78" name="Image Gallery"/>
          <p:cNvGrpSpPr/>
          <p:nvPr/>
        </p:nvGrpSpPr>
        <p:grpSpPr>
          <a:xfrm>
            <a:off x="568390" y="1541031"/>
            <a:ext cx="11266836" cy="8078215"/>
            <a:chOff x="0" y="0"/>
            <a:chExt cx="11266834" cy="8078214"/>
          </a:xfrm>
        </p:grpSpPr>
        <p:pic>
          <p:nvPicPr>
            <p:cNvPr id="176" name="Abb_9_24.png" descr="Abb_9_24.png"/>
            <p:cNvPicPr>
              <a:picLocks noChangeAspect="1"/>
            </p:cNvPicPr>
            <p:nvPr/>
          </p:nvPicPr>
          <p:blipFill>
            <a:blip r:embed="rId2">
              <a:extLst/>
            </a:blip>
            <a:srcRect l="0" t="0" r="0" b="0"/>
            <a:stretch>
              <a:fillRect/>
            </a:stretch>
          </p:blipFill>
          <p:spPr>
            <a:xfrm>
              <a:off x="0" y="0"/>
              <a:ext cx="8828782" cy="7539483"/>
            </a:xfrm>
            <a:prstGeom prst="rect">
              <a:avLst/>
            </a:prstGeom>
            <a:ln w="12700" cap="flat">
              <a:noFill/>
              <a:miter lim="400000"/>
            </a:ln>
            <a:effectLst/>
          </p:spPr>
        </p:pic>
        <p:sp>
          <p:nvSpPr>
            <p:cNvPr id="17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79" name="Abb. 9.24"/>
          <p:cNvSpPr txBox="1"/>
          <p:nvPr/>
        </p:nvSpPr>
        <p:spPr>
          <a:xfrm>
            <a:off x="9112658" y="8222281"/>
            <a:ext cx="123218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9.24</a:t>
            </a:r>
          </a:p>
        </p:txBody>
      </p:sp>
      <p:sp>
        <p:nvSpPr>
          <p:cNvPr id="180" name="Geometrische Darstellung des seismischen Moments"/>
          <p:cNvSpPr txBox="1"/>
          <p:nvPr/>
        </p:nvSpPr>
        <p:spPr>
          <a:xfrm>
            <a:off x="9112658" y="8590581"/>
            <a:ext cx="3612767"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Geometrische Darstellung des seismischen Moments</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84" name="Image Gallery"/>
          <p:cNvGrpSpPr/>
          <p:nvPr/>
        </p:nvGrpSpPr>
        <p:grpSpPr>
          <a:xfrm>
            <a:off x="568390" y="1903526"/>
            <a:ext cx="11266836" cy="7797289"/>
            <a:chOff x="0" y="280927"/>
            <a:chExt cx="11266834" cy="7797287"/>
          </a:xfrm>
        </p:grpSpPr>
        <p:pic>
          <p:nvPicPr>
            <p:cNvPr id="182" name="Abb_9_25.png" descr="Abb_9_25.png"/>
            <p:cNvPicPr>
              <a:picLocks noChangeAspect="1"/>
            </p:cNvPicPr>
            <p:nvPr/>
          </p:nvPicPr>
          <p:blipFill>
            <a:blip r:embed="rId2">
              <a:extLst/>
            </a:blip>
            <a:srcRect l="0" t="0" r="0" b="0"/>
            <a:stretch>
              <a:fillRect/>
            </a:stretch>
          </p:blipFill>
          <p:spPr>
            <a:xfrm>
              <a:off x="0" y="280927"/>
              <a:ext cx="11266835" cy="5757653"/>
            </a:xfrm>
            <a:prstGeom prst="rect">
              <a:avLst/>
            </a:prstGeom>
            <a:ln w="12700" cap="flat">
              <a:noFill/>
              <a:miter lim="400000"/>
            </a:ln>
            <a:effectLst/>
          </p:spPr>
        </p:pic>
        <p:sp>
          <p:nvSpPr>
            <p:cNvPr id="18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85" name="Abb. 9.25"/>
          <p:cNvSpPr txBox="1"/>
          <p:nvPr/>
        </p:nvSpPr>
        <p:spPr>
          <a:xfrm>
            <a:off x="568390" y="7244381"/>
            <a:ext cx="122069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9.25</a:t>
            </a:r>
          </a:p>
        </p:txBody>
      </p:sp>
      <p:sp>
        <p:nvSpPr>
          <p:cNvPr id="186" name="Seismische Quelle: das Double-Couple-Modell. a Kurz vor dem Bruch wird ein quadratförmiger Ausschnitt zur Raute verformt. Zwei Paare gleich großer, einander entgegen gerichteter Kräfte F1, F2 sind für die Verformung ohne Drehung verantwortlich. Zwei Dehn"/>
          <p:cNvSpPr txBox="1"/>
          <p:nvPr/>
        </p:nvSpPr>
        <p:spPr>
          <a:xfrm>
            <a:off x="568390" y="7612681"/>
            <a:ext cx="12157035"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Seismische Quelle: das Double-Couple-Modell. a Kurz vor dem Bruch wird ein quadratförmiger Ausschnitt zur Raute verformt. Zwei Paare gleich großer, einander entgegen gerichteter Kräfte F1, F2 sind für die Verformung ohne Drehung verantwortlich. Zwei Dehnungskräfte T, T0 wirken auf die Ecken A und B, zwei Kompressionskräfte P und P00 auf die Ecken C und D. b Grafische Darstellung der Spannungen und der assoziierten Flächen. Die Hilfsfläche und die Verwerfungsfläche (die Knotenebenen) definieren vier Quadranten. Der Erdbebenmechanismus kann entweder durch die Verwerfungsfläche und die Bewegungsrichtung oder durch die Kompressions- und Dilatationsachsen beschrieben werden. Die P- und T-Achsen sind Deformationsachsen</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0" name="Image Gallery"/>
          <p:cNvGrpSpPr/>
          <p:nvPr/>
        </p:nvGrpSpPr>
        <p:grpSpPr>
          <a:xfrm>
            <a:off x="568390" y="2180851"/>
            <a:ext cx="11266836" cy="7519963"/>
            <a:chOff x="0" y="558251"/>
            <a:chExt cx="11266834" cy="7519963"/>
          </a:xfrm>
        </p:grpSpPr>
        <p:pic>
          <p:nvPicPr>
            <p:cNvPr id="188" name="Abb_9_26.png" descr="Abb_9_26.png"/>
            <p:cNvPicPr>
              <a:picLocks noChangeAspect="1"/>
            </p:cNvPicPr>
            <p:nvPr/>
          </p:nvPicPr>
          <p:blipFill>
            <a:blip r:embed="rId2">
              <a:extLst/>
            </a:blip>
            <a:srcRect l="0" t="0" r="0" b="0"/>
            <a:stretch>
              <a:fillRect/>
            </a:stretch>
          </p:blipFill>
          <p:spPr>
            <a:xfrm>
              <a:off x="0" y="558251"/>
              <a:ext cx="11266835" cy="5059478"/>
            </a:xfrm>
            <a:prstGeom prst="rect">
              <a:avLst/>
            </a:prstGeom>
            <a:ln w="12700" cap="flat">
              <a:noFill/>
              <a:miter lim="400000"/>
            </a:ln>
            <a:effectLst/>
          </p:spPr>
        </p:pic>
        <p:sp>
          <p:nvSpPr>
            <p:cNvPr id="18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91" name="Abb. 9.26"/>
          <p:cNvSpPr txBox="1"/>
          <p:nvPr/>
        </p:nvSpPr>
        <p:spPr>
          <a:xfrm>
            <a:off x="568390" y="7968281"/>
            <a:ext cx="123185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9.26</a:t>
            </a:r>
          </a:p>
        </p:txBody>
      </p:sp>
      <p:sp>
        <p:nvSpPr>
          <p:cNvPr id="192" name="Ruptur und erste Bewegungen der P-Wellen: a Darstellung der Kompressions- und Dehnungsbereiche um einen Erdbebenherd. b Erdbeben an einer vertikalen Blattverschiebung und Schwingungen der P-Wellen, gemessen an verschiedenen Stationen. (Nach Stein und Wys"/>
          <p:cNvSpPr txBox="1"/>
          <p:nvPr/>
        </p:nvSpPr>
        <p:spPr>
          <a:xfrm>
            <a:off x="568390" y="8336581"/>
            <a:ext cx="12157035"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Ruptur und erste Bewegungen der P-Wellen: a Darstellung der Kompressions- und Dehnungsbereiche um einen Erdbebenherd. b Erdbeben an einer vertikalen Blattverschiebung und Schwingungen der P-Wellen, gemessen an verschiedenen Stationen. (Nach Stein und Wysession 2003)</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196" name="Image Gallery"/>
          <p:cNvGrpSpPr/>
          <p:nvPr/>
        </p:nvGrpSpPr>
        <p:grpSpPr>
          <a:xfrm>
            <a:off x="568390" y="1622599"/>
            <a:ext cx="11266836" cy="8078216"/>
            <a:chOff x="0" y="0"/>
            <a:chExt cx="11266834" cy="8078214"/>
          </a:xfrm>
        </p:grpSpPr>
        <p:pic>
          <p:nvPicPr>
            <p:cNvPr id="194" name="Abb_9_27.png" descr="Abb_9_27.png"/>
            <p:cNvPicPr>
              <a:picLocks noChangeAspect="1"/>
            </p:cNvPicPr>
            <p:nvPr/>
          </p:nvPicPr>
          <p:blipFill>
            <a:blip r:embed="rId2">
              <a:extLst/>
            </a:blip>
            <a:srcRect l="0" t="0" r="0" b="0"/>
            <a:stretch>
              <a:fillRect/>
            </a:stretch>
          </p:blipFill>
          <p:spPr>
            <a:xfrm>
              <a:off x="0" y="0"/>
              <a:ext cx="4892904" cy="7539483"/>
            </a:xfrm>
            <a:prstGeom prst="rect">
              <a:avLst/>
            </a:prstGeom>
            <a:ln w="12700" cap="flat">
              <a:noFill/>
              <a:miter lim="400000"/>
            </a:ln>
            <a:effectLst/>
          </p:spPr>
        </p:pic>
        <p:sp>
          <p:nvSpPr>
            <p:cNvPr id="19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197" name="Abb. 9.27"/>
          <p:cNvSpPr txBox="1"/>
          <p:nvPr/>
        </p:nvSpPr>
        <p:spPr>
          <a:xfrm>
            <a:off x="8232352" y="4084264"/>
            <a:ext cx="121321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9.27</a:t>
            </a:r>
          </a:p>
        </p:txBody>
      </p:sp>
      <p:sp>
        <p:nvSpPr>
          <p:cNvPr id="198" name="Ausstrahlung von P-Wellen.…"/>
          <p:cNvSpPr txBox="1"/>
          <p:nvPr/>
        </p:nvSpPr>
        <p:spPr>
          <a:xfrm>
            <a:off x="8232352" y="4452564"/>
            <a:ext cx="4493073" cy="47095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Ausstrahlung von P-Wellen.</a:t>
            </a:r>
          </a:p>
          <a:p>
            <a:pPr/>
            <a:r>
              <a:t>a Die Keulen umreißen die unterschiedlichen Amplituden der P-Wellen. Je zwei Keulen entsprechen einer Welle, deren erste Bewegung kompressiv (C), bzw. dilatativ (􏰁) ist. Die Richtung der maximalen Kompression (größte kompressive Amplitude) entspricht der T-Achse (T: tension), während die Richtung der maximalen Dilatation (größte dilatative Amplitude) der P-Achse (P: pressure) entspricht. Die Orientierung der P- und T-Achsen, der Stö- rungsfläche und der Hilfsebene werden so anhand der ersten von einem Seismometer aufgezeichneten Signale bestimmt.</a:t>
            </a:r>
          </a:p>
          <a:p>
            <a:pPr/>
            <a:r>
              <a:t>b Ausstrahlungsdiagramm in einem Koordinatensystem mit den Achsen x1, x2 und x3 und mit den auf die P- und T-Achse bezogenen Spannungen. Die intermediäre Spannung entspricht der Achse x2 bzw. B-Achse</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2" name="Image Gallery"/>
          <p:cNvGrpSpPr/>
          <p:nvPr/>
        </p:nvGrpSpPr>
        <p:grpSpPr>
          <a:xfrm>
            <a:off x="568390" y="1622599"/>
            <a:ext cx="11266836" cy="8078216"/>
            <a:chOff x="0" y="0"/>
            <a:chExt cx="11266834" cy="8078214"/>
          </a:xfrm>
        </p:grpSpPr>
        <p:pic>
          <p:nvPicPr>
            <p:cNvPr id="200" name="Abb_9_28.png" descr="Abb_9_28.png"/>
            <p:cNvPicPr>
              <a:picLocks noChangeAspect="1"/>
            </p:cNvPicPr>
            <p:nvPr/>
          </p:nvPicPr>
          <p:blipFill>
            <a:blip r:embed="rId2">
              <a:extLst/>
            </a:blip>
            <a:srcRect l="0" t="0" r="0" b="0"/>
            <a:stretch>
              <a:fillRect/>
            </a:stretch>
          </p:blipFill>
          <p:spPr>
            <a:xfrm>
              <a:off x="0" y="0"/>
              <a:ext cx="7556350" cy="7539483"/>
            </a:xfrm>
            <a:prstGeom prst="rect">
              <a:avLst/>
            </a:prstGeom>
            <a:ln w="12700" cap="flat">
              <a:noFill/>
              <a:miter lim="400000"/>
            </a:ln>
            <a:effectLst/>
          </p:spPr>
        </p:pic>
        <p:sp>
          <p:nvSpPr>
            <p:cNvPr id="20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03" name="Abb. 9.28"/>
          <p:cNvSpPr txBox="1"/>
          <p:nvPr/>
        </p:nvSpPr>
        <p:spPr>
          <a:xfrm>
            <a:off x="8395269" y="6279181"/>
            <a:ext cx="123832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9.28</a:t>
            </a:r>
          </a:p>
        </p:txBody>
      </p:sp>
      <p:sp>
        <p:nvSpPr>
          <p:cNvPr id="204" name="Herdmechanismen.…"/>
          <p:cNvSpPr txBox="1"/>
          <p:nvPr/>
        </p:nvSpPr>
        <p:spPr>
          <a:xfrm>
            <a:off x="8395269" y="6647481"/>
            <a:ext cx="4330156" cy="251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Herdmechanismen.</a:t>
            </a:r>
          </a:p>
          <a:p>
            <a:pPr/>
            <a:r>
              <a:t>a Erdbebenherd und seismische Strahlen;</a:t>
            </a:r>
          </a:p>
          <a:p>
            <a:pPr/>
            <a:r>
              <a:t>b Projektion der unteren Hemisphäre auf die horizontale Ebene;</a:t>
            </a:r>
          </a:p>
          <a:p>
            <a:pPr/>
            <a:r>
              <a:t>N = Norden, i = Inzidenzwinkel, A = Azimut der Station S;</a:t>
            </a:r>
          </a:p>
          <a:p>
            <a:pPr/>
            <a:r>
              <a:t>c Herdkugel im Beispiel einer Abschiebung mit einer Einfallsrichtung von 120° und einem Einfallswinkel von 65°; d Projektion auf die horizontale Ebene</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46" name="Image Gallery"/>
          <p:cNvGrpSpPr/>
          <p:nvPr/>
        </p:nvGrpSpPr>
        <p:grpSpPr>
          <a:xfrm>
            <a:off x="568390" y="1622599"/>
            <a:ext cx="11266836" cy="8078216"/>
            <a:chOff x="0" y="0"/>
            <a:chExt cx="11266834" cy="8078214"/>
          </a:xfrm>
        </p:grpSpPr>
        <p:pic>
          <p:nvPicPr>
            <p:cNvPr id="44" name="Abb_9_02.png" descr="Abb_9_02.png"/>
            <p:cNvPicPr>
              <a:picLocks noChangeAspect="1"/>
            </p:cNvPicPr>
            <p:nvPr/>
          </p:nvPicPr>
          <p:blipFill>
            <a:blip r:embed="rId2">
              <a:extLst/>
            </a:blip>
            <a:srcRect l="0" t="0" r="0" b="0"/>
            <a:stretch>
              <a:fillRect/>
            </a:stretch>
          </p:blipFill>
          <p:spPr>
            <a:xfrm>
              <a:off x="0" y="0"/>
              <a:ext cx="5270250" cy="7539483"/>
            </a:xfrm>
            <a:prstGeom prst="rect">
              <a:avLst/>
            </a:prstGeom>
            <a:ln w="12700" cap="flat">
              <a:noFill/>
              <a:miter lim="400000"/>
            </a:ln>
            <a:effectLst/>
          </p:spPr>
        </p:pic>
        <p:sp>
          <p:nvSpPr>
            <p:cNvPr id="4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47" name="Abb. 9.2"/>
          <p:cNvSpPr txBox="1"/>
          <p:nvPr/>
        </p:nvSpPr>
        <p:spPr>
          <a:xfrm>
            <a:off x="8395269" y="7726981"/>
            <a:ext cx="108373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1" sz="1800"/>
            </a:pPr>
            <a:r>
              <a:t>Abb.</a:t>
            </a:r>
            <a:r>
              <a:t> 9.2</a:t>
            </a:r>
          </a:p>
        </p:txBody>
      </p:sp>
      <p:sp>
        <p:nvSpPr>
          <p:cNvPr id="48" name="Verhältnis von Spannung zu Deformation…"/>
          <p:cNvSpPr txBox="1"/>
          <p:nvPr/>
        </p:nvSpPr>
        <p:spPr>
          <a:xfrm>
            <a:off x="8395269" y="8095281"/>
            <a:ext cx="4330156"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Verhältnis von Spannung zu Deformation</a:t>
            </a:r>
          </a:p>
          <a:p>
            <a:pPr/>
            <a:r>
              <a:t>in einem Festkörper: a vor- übergehende Verformung und Bruch, b dauerhafte Verformung (nach Burg 2001)</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8" name="Image Gallery"/>
          <p:cNvGrpSpPr/>
          <p:nvPr/>
        </p:nvGrpSpPr>
        <p:grpSpPr>
          <a:xfrm>
            <a:off x="568390" y="1622599"/>
            <a:ext cx="11266836" cy="8078216"/>
            <a:chOff x="0" y="0"/>
            <a:chExt cx="11266834" cy="8078214"/>
          </a:xfrm>
        </p:grpSpPr>
        <p:pic>
          <p:nvPicPr>
            <p:cNvPr id="206" name="Abb_9_29.png" descr="Abb_9_29.png"/>
            <p:cNvPicPr>
              <a:picLocks noChangeAspect="1"/>
            </p:cNvPicPr>
            <p:nvPr/>
          </p:nvPicPr>
          <p:blipFill>
            <a:blip r:embed="rId2">
              <a:extLst/>
            </a:blip>
            <a:srcRect l="0" t="0" r="0" b="0"/>
            <a:stretch>
              <a:fillRect/>
            </a:stretch>
          </p:blipFill>
          <p:spPr>
            <a:xfrm>
              <a:off x="0" y="0"/>
              <a:ext cx="7874651" cy="7539483"/>
            </a:xfrm>
            <a:prstGeom prst="rect">
              <a:avLst/>
            </a:prstGeom>
            <a:ln w="12700" cap="flat">
              <a:noFill/>
              <a:miter lim="400000"/>
            </a:ln>
            <a:effectLst/>
          </p:spPr>
        </p:pic>
        <p:sp>
          <p:nvSpPr>
            <p:cNvPr id="20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09" name="Abb. 9.29"/>
          <p:cNvSpPr txBox="1"/>
          <p:nvPr/>
        </p:nvSpPr>
        <p:spPr>
          <a:xfrm>
            <a:off x="8395269" y="4348781"/>
            <a:ext cx="123185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9.29</a:t>
            </a:r>
          </a:p>
        </p:txBody>
      </p:sp>
      <p:sp>
        <p:nvSpPr>
          <p:cNvPr id="210" name="Die drei wich- tigsten Störungstypen und ihre Herdmechanismen.…"/>
          <p:cNvSpPr txBox="1"/>
          <p:nvPr/>
        </p:nvSpPr>
        <p:spPr>
          <a:xfrm>
            <a:off x="8395269" y="4717081"/>
            <a:ext cx="4330156" cy="444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Die drei wich- tigsten Störungstypen und ihre Herdmechanismen.</a:t>
            </a:r>
          </a:p>
          <a:p>
            <a:pPr/>
            <a:r>
              <a:t>a Die drei Störungstypen und ihre charakteristischen Spannungsfelder für ein        in der Hauptscherebene stattfindendes Erdbeben. Die Orientierungen der Hauptspannungsrichtungen sind für jeden Fall anders.</a:t>
            </a:r>
          </a:p>
          <a:p>
            <a:pPr/>
            <a:r>
              <a:t>b Herdmechanismen und Orientierung der P- und T-Achsen. Entspricht die vertikale Hauptspannungsachse der mittleren Spannung, so entsteht eine Blattver- schiebung. Entspricht sie der maximalen Kompression, so entsteht eine Abschiebung, entspricht sie der minimalen Kompression, so entsteht eine Aufschiebung.</a:t>
            </a:r>
          </a:p>
          <a:p>
            <a:pPr/>
            <a:r>
              <a:t>c Orientierung der P- und T-Achsen auf der unteren Halbkugel</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4" name="Image Gallery"/>
          <p:cNvGrpSpPr/>
          <p:nvPr/>
        </p:nvGrpSpPr>
        <p:grpSpPr>
          <a:xfrm>
            <a:off x="568390" y="2274763"/>
            <a:ext cx="11266836" cy="7426052"/>
            <a:chOff x="0" y="652164"/>
            <a:chExt cx="11266834" cy="7426050"/>
          </a:xfrm>
        </p:grpSpPr>
        <p:pic>
          <p:nvPicPr>
            <p:cNvPr id="212" name="Abb_9_30.png" descr="Abb_9_30.png"/>
            <p:cNvPicPr>
              <a:picLocks noChangeAspect="1"/>
            </p:cNvPicPr>
            <p:nvPr/>
          </p:nvPicPr>
          <p:blipFill>
            <a:blip r:embed="rId2">
              <a:extLst/>
            </a:blip>
            <a:srcRect l="0" t="0" r="0" b="0"/>
            <a:stretch>
              <a:fillRect/>
            </a:stretch>
          </p:blipFill>
          <p:spPr>
            <a:xfrm>
              <a:off x="0" y="652164"/>
              <a:ext cx="11266835" cy="5204073"/>
            </a:xfrm>
            <a:prstGeom prst="rect">
              <a:avLst/>
            </a:prstGeom>
            <a:ln w="12700" cap="flat">
              <a:noFill/>
              <a:miter lim="400000"/>
            </a:ln>
            <a:effectLst/>
          </p:spPr>
        </p:pic>
        <p:sp>
          <p:nvSpPr>
            <p:cNvPr id="21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15" name="Abb. 9.30"/>
          <p:cNvSpPr txBox="1"/>
          <p:nvPr/>
        </p:nvSpPr>
        <p:spPr>
          <a:xfrm>
            <a:off x="2489769" y="8450881"/>
            <a:ext cx="124357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9.30</a:t>
            </a:r>
          </a:p>
        </p:txBody>
      </p:sp>
      <p:sp>
        <p:nvSpPr>
          <p:cNvPr id="216" name="Globale Verteilung der Seismizität"/>
          <p:cNvSpPr txBox="1"/>
          <p:nvPr/>
        </p:nvSpPr>
        <p:spPr>
          <a:xfrm>
            <a:off x="2489769" y="8819181"/>
            <a:ext cx="4330156"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Globale Verteilung der Seismizität</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0" name="Image Gallery"/>
          <p:cNvGrpSpPr/>
          <p:nvPr/>
        </p:nvGrpSpPr>
        <p:grpSpPr>
          <a:xfrm>
            <a:off x="568390" y="1622599"/>
            <a:ext cx="11266836" cy="8078216"/>
            <a:chOff x="0" y="0"/>
            <a:chExt cx="11266834" cy="8078214"/>
          </a:xfrm>
        </p:grpSpPr>
        <p:pic>
          <p:nvPicPr>
            <p:cNvPr id="218" name="Abb_9_31.png" descr="Abb_9_31.png"/>
            <p:cNvPicPr>
              <a:picLocks noChangeAspect="1"/>
            </p:cNvPicPr>
            <p:nvPr/>
          </p:nvPicPr>
          <p:blipFill>
            <a:blip r:embed="rId2">
              <a:extLst/>
            </a:blip>
            <a:srcRect l="0" t="0" r="0" b="0"/>
            <a:stretch>
              <a:fillRect/>
            </a:stretch>
          </p:blipFill>
          <p:spPr>
            <a:xfrm>
              <a:off x="0" y="0"/>
              <a:ext cx="7641611" cy="7539483"/>
            </a:xfrm>
            <a:prstGeom prst="rect">
              <a:avLst/>
            </a:prstGeom>
            <a:ln w="12700" cap="flat">
              <a:noFill/>
              <a:miter lim="400000"/>
            </a:ln>
            <a:effectLst/>
          </p:spPr>
        </p:pic>
        <p:sp>
          <p:nvSpPr>
            <p:cNvPr id="21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21" name="Abb. 9.31"/>
          <p:cNvSpPr txBox="1"/>
          <p:nvPr/>
        </p:nvSpPr>
        <p:spPr>
          <a:xfrm>
            <a:off x="8395269" y="6520481"/>
            <a:ext cx="119524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9.31</a:t>
            </a:r>
          </a:p>
        </p:txBody>
      </p:sp>
      <p:sp>
        <p:nvSpPr>
          <p:cNvPr id="222" name="Der geodynamische Kontext des Sendai-Erdbebens in Japan am 11. März 2011. Die grünen Rechtecke geben die Lage und das Jahr der letzten großen Erdbeben des Japanischen Archipels an. Das Sendai-Erdbeben ist mit einem blauen Rechteck markiert. Die Größe der"/>
          <p:cNvSpPr txBox="1"/>
          <p:nvPr/>
        </p:nvSpPr>
        <p:spPr>
          <a:xfrm>
            <a:off x="8395269" y="6888781"/>
            <a:ext cx="4330156" cy="227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Der geodynamische Kontext des Sendai-Erdbebens in Japan am 11. März 2011. Die grünen Rechtecke geben die Lage und das Jahr der letzten großen Erdbeben des Japanischen Archipels an. Das Sendai-Erdbeben ist mit einem blauen Rechteck markiert. Die Größe der Rechtecke entspricht der Bruchgröße (Zusammenstellung anhand mehrerer Quellen, u. a. van der Woerd 2011)</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26" name="Image Gallery"/>
          <p:cNvGrpSpPr/>
          <p:nvPr/>
        </p:nvGrpSpPr>
        <p:grpSpPr>
          <a:xfrm>
            <a:off x="568390" y="1622599"/>
            <a:ext cx="11266836" cy="8078216"/>
            <a:chOff x="0" y="0"/>
            <a:chExt cx="11266834" cy="8078214"/>
          </a:xfrm>
        </p:grpSpPr>
        <p:pic>
          <p:nvPicPr>
            <p:cNvPr id="224" name="Abb_9_32.png" descr="Abb_9_32.png"/>
            <p:cNvPicPr>
              <a:picLocks noChangeAspect="1"/>
            </p:cNvPicPr>
            <p:nvPr/>
          </p:nvPicPr>
          <p:blipFill>
            <a:blip r:embed="rId2">
              <a:extLst/>
            </a:blip>
            <a:srcRect l="0" t="0" r="0" b="0"/>
            <a:stretch>
              <a:fillRect/>
            </a:stretch>
          </p:blipFill>
          <p:spPr>
            <a:xfrm>
              <a:off x="0" y="0"/>
              <a:ext cx="5984792" cy="7539483"/>
            </a:xfrm>
            <a:prstGeom prst="rect">
              <a:avLst/>
            </a:prstGeom>
            <a:ln w="12700" cap="flat">
              <a:noFill/>
              <a:miter lim="400000"/>
            </a:ln>
            <a:effectLst/>
          </p:spPr>
        </p:pic>
        <p:sp>
          <p:nvSpPr>
            <p:cNvPr id="225"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27" name="Abb. 9.32"/>
          <p:cNvSpPr txBox="1"/>
          <p:nvPr/>
        </p:nvSpPr>
        <p:spPr>
          <a:xfrm>
            <a:off x="8395269" y="7244381"/>
            <a:ext cx="122649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9.32</a:t>
            </a:r>
          </a:p>
        </p:txBody>
      </p:sp>
      <p:sp>
        <p:nvSpPr>
          <p:cNvPr id="228" name="Wege seismischer Strahlen in der Erde.…"/>
          <p:cNvSpPr txBox="1"/>
          <p:nvPr/>
        </p:nvSpPr>
        <p:spPr>
          <a:xfrm>
            <a:off x="8395269" y="7612681"/>
            <a:ext cx="4330156"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Wege seismischer Strahlen in der Erde.</a:t>
            </a:r>
          </a:p>
          <a:p>
            <a:pPr/>
            <a:r>
              <a:t>a Nomenklatur für den Strahlenweg verschiedener Wellen;</a:t>
            </a:r>
          </a:p>
          <a:p>
            <a:pPr/>
            <a:r>
              <a:t>b Strahlenwege und Einfallswinkel (die jeweils neben den Linien stehenden Zahlen geben die Laufzeit in Minuten an)</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2" name="Image Gallery"/>
          <p:cNvGrpSpPr/>
          <p:nvPr/>
        </p:nvGrpSpPr>
        <p:grpSpPr>
          <a:xfrm>
            <a:off x="568390" y="2159077"/>
            <a:ext cx="11266836" cy="7541737"/>
            <a:chOff x="0" y="536477"/>
            <a:chExt cx="11266834" cy="7541736"/>
          </a:xfrm>
        </p:grpSpPr>
        <p:pic>
          <p:nvPicPr>
            <p:cNvPr id="230" name="Abb_9_33.png" descr="Abb_9_33.png"/>
            <p:cNvPicPr>
              <a:picLocks noChangeAspect="1"/>
            </p:cNvPicPr>
            <p:nvPr/>
          </p:nvPicPr>
          <p:blipFill>
            <a:blip r:embed="rId2">
              <a:extLst/>
            </a:blip>
            <a:srcRect l="0" t="0" r="0" b="0"/>
            <a:stretch>
              <a:fillRect/>
            </a:stretch>
          </p:blipFill>
          <p:spPr>
            <a:xfrm>
              <a:off x="0" y="536477"/>
              <a:ext cx="11266835" cy="5067144"/>
            </a:xfrm>
            <a:prstGeom prst="rect">
              <a:avLst/>
            </a:prstGeom>
            <a:ln w="12700" cap="flat">
              <a:noFill/>
              <a:miter lim="400000"/>
            </a:ln>
            <a:effectLst/>
          </p:spPr>
        </p:pic>
        <p:sp>
          <p:nvSpPr>
            <p:cNvPr id="23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33" name="Abb. 9.33"/>
          <p:cNvSpPr txBox="1"/>
          <p:nvPr/>
        </p:nvSpPr>
        <p:spPr>
          <a:xfrm>
            <a:off x="568390" y="7485681"/>
            <a:ext cx="122604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9.33</a:t>
            </a:r>
          </a:p>
        </p:txBody>
      </p:sp>
      <p:sp>
        <p:nvSpPr>
          <p:cNvPr id="234" name="Schattenzonen von Volumenwellen…"/>
          <p:cNvSpPr txBox="1"/>
          <p:nvPr/>
        </p:nvSpPr>
        <p:spPr>
          <a:xfrm>
            <a:off x="568390" y="7853981"/>
            <a:ext cx="12157035"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Schattenzonen von Volumenwellen</a:t>
            </a:r>
          </a:p>
          <a:p>
            <a:pPr/>
            <a:r>
              <a:t>a Die Pfade der P-Wellen sind durch Dichteänderungen in der Erde gekrümmt. Wegen einer starken Dichteänderung an der Mantel-Kern-Grenze wird keine Ankunft von P-Wellen im Bereich zwischen 103 und 145° beobachtet. Eine P- Welle, die genau bei 103° ankommt, ist an der Mantel-Kern-Grenze entlanggelaufen.</a:t>
            </a:r>
          </a:p>
          <a:p>
            <a:pPr/>
            <a:r>
              <a:t>b S-Wellen passieren den flüssigen äußeren Kern nicht. Die Schattenzone der S-Wellen deckt etwa ein Drittel der Erdoberfläche ab</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8" name="Image Gallery"/>
          <p:cNvGrpSpPr/>
          <p:nvPr/>
        </p:nvGrpSpPr>
        <p:grpSpPr>
          <a:xfrm>
            <a:off x="568390" y="1622599"/>
            <a:ext cx="11266836" cy="8078216"/>
            <a:chOff x="0" y="0"/>
            <a:chExt cx="11266834" cy="8078214"/>
          </a:xfrm>
        </p:grpSpPr>
        <p:pic>
          <p:nvPicPr>
            <p:cNvPr id="236" name="Abb_9_34.png" descr="Abb_9_34.png"/>
            <p:cNvPicPr>
              <a:picLocks noChangeAspect="1"/>
            </p:cNvPicPr>
            <p:nvPr/>
          </p:nvPicPr>
          <p:blipFill>
            <a:blip r:embed="rId2">
              <a:extLst/>
            </a:blip>
            <a:srcRect l="0" t="0" r="0" b="0"/>
            <a:stretch>
              <a:fillRect/>
            </a:stretch>
          </p:blipFill>
          <p:spPr>
            <a:xfrm>
              <a:off x="0" y="0"/>
              <a:ext cx="11266835" cy="6655431"/>
            </a:xfrm>
            <a:prstGeom prst="rect">
              <a:avLst/>
            </a:prstGeom>
            <a:ln w="12700" cap="flat">
              <a:noFill/>
              <a:miter lim="400000"/>
            </a:ln>
            <a:effectLst/>
          </p:spPr>
        </p:pic>
        <p:sp>
          <p:nvSpPr>
            <p:cNvPr id="23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39" name="Abb. 9.34"/>
          <p:cNvSpPr txBox="1"/>
          <p:nvPr/>
        </p:nvSpPr>
        <p:spPr>
          <a:xfrm>
            <a:off x="2821755" y="8450881"/>
            <a:ext cx="123174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9.34</a:t>
            </a:r>
          </a:p>
        </p:txBody>
      </p:sp>
      <p:sp>
        <p:nvSpPr>
          <p:cNvPr id="240" name="Ausbreitung von P-Wellen in einem homogenen zweilagigen Material"/>
          <p:cNvSpPr txBox="1"/>
          <p:nvPr/>
        </p:nvSpPr>
        <p:spPr>
          <a:xfrm>
            <a:off x="2821755" y="8819181"/>
            <a:ext cx="9903670"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Ausbreitung von P-Wellen in einem homogenen zweilagigen Material</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44" name="Image Gallery"/>
          <p:cNvGrpSpPr/>
          <p:nvPr/>
        </p:nvGrpSpPr>
        <p:grpSpPr>
          <a:xfrm>
            <a:off x="568390" y="1622599"/>
            <a:ext cx="11266836" cy="8078216"/>
            <a:chOff x="0" y="0"/>
            <a:chExt cx="11266834" cy="8078214"/>
          </a:xfrm>
        </p:grpSpPr>
        <p:pic>
          <p:nvPicPr>
            <p:cNvPr id="242" name="Abb_9_35.png" descr="Abb_9_35.png"/>
            <p:cNvPicPr>
              <a:picLocks noChangeAspect="1"/>
            </p:cNvPicPr>
            <p:nvPr/>
          </p:nvPicPr>
          <p:blipFill>
            <a:blip r:embed="rId2">
              <a:extLst/>
            </a:blip>
            <a:srcRect l="0" t="0" r="0" b="0"/>
            <a:stretch>
              <a:fillRect/>
            </a:stretch>
          </p:blipFill>
          <p:spPr>
            <a:xfrm>
              <a:off x="0" y="0"/>
              <a:ext cx="11266835" cy="4264656"/>
            </a:xfrm>
            <a:prstGeom prst="rect">
              <a:avLst/>
            </a:prstGeom>
            <a:ln w="12700" cap="flat">
              <a:noFill/>
              <a:miter lim="400000"/>
            </a:ln>
            <a:effectLst/>
          </p:spPr>
        </p:pic>
        <p:sp>
          <p:nvSpPr>
            <p:cNvPr id="24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45" name="Abb. 9.35"/>
          <p:cNvSpPr txBox="1"/>
          <p:nvPr/>
        </p:nvSpPr>
        <p:spPr>
          <a:xfrm>
            <a:off x="2107802" y="8450881"/>
            <a:ext cx="122024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9.35</a:t>
            </a:r>
          </a:p>
        </p:txBody>
      </p:sp>
      <p:sp>
        <p:nvSpPr>
          <p:cNvPr id="246" name="Bildung von Kopfwellen an einer Materialgrenze"/>
          <p:cNvSpPr txBox="1"/>
          <p:nvPr/>
        </p:nvSpPr>
        <p:spPr>
          <a:xfrm>
            <a:off x="2107802" y="8819181"/>
            <a:ext cx="5231607"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Bildung von Kopfwellen an einer Materialgrenze</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0" name="Image Gallery"/>
          <p:cNvGrpSpPr/>
          <p:nvPr/>
        </p:nvGrpSpPr>
        <p:grpSpPr>
          <a:xfrm>
            <a:off x="568390" y="1622599"/>
            <a:ext cx="11266836" cy="8078216"/>
            <a:chOff x="0" y="0"/>
            <a:chExt cx="11266834" cy="8078214"/>
          </a:xfrm>
        </p:grpSpPr>
        <p:pic>
          <p:nvPicPr>
            <p:cNvPr id="248" name="Abb_9_36.png" descr="Abb_9_36.png"/>
            <p:cNvPicPr>
              <a:picLocks noChangeAspect="1"/>
            </p:cNvPicPr>
            <p:nvPr/>
          </p:nvPicPr>
          <p:blipFill>
            <a:blip r:embed="rId2">
              <a:extLst/>
            </a:blip>
            <a:srcRect l="0" t="0" r="0" b="0"/>
            <a:stretch>
              <a:fillRect/>
            </a:stretch>
          </p:blipFill>
          <p:spPr>
            <a:xfrm>
              <a:off x="0" y="0"/>
              <a:ext cx="7143825" cy="7539483"/>
            </a:xfrm>
            <a:prstGeom prst="rect">
              <a:avLst/>
            </a:prstGeom>
            <a:ln w="12700" cap="flat">
              <a:noFill/>
              <a:miter lim="400000"/>
            </a:ln>
            <a:effectLst/>
          </p:spPr>
        </p:pic>
        <p:sp>
          <p:nvSpPr>
            <p:cNvPr id="24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51" name="Abb. 9.36"/>
          <p:cNvSpPr txBox="1"/>
          <p:nvPr/>
        </p:nvSpPr>
        <p:spPr>
          <a:xfrm>
            <a:off x="8395269" y="7968281"/>
            <a:ext cx="123140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9.36</a:t>
            </a:r>
          </a:p>
        </p:txBody>
      </p:sp>
      <p:sp>
        <p:nvSpPr>
          <p:cNvPr id="252" name="Laufzeiten direkter, reflektierter und refraktierter Wellen von der Quelle zum Empfänger"/>
          <p:cNvSpPr txBox="1"/>
          <p:nvPr/>
        </p:nvSpPr>
        <p:spPr>
          <a:xfrm>
            <a:off x="8395269" y="8336581"/>
            <a:ext cx="4330156"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Laufzeiten direkter, reflektierter und refraktierter Wellen von der Quelle zum Empfänger</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56" name="Image Gallery"/>
          <p:cNvGrpSpPr/>
          <p:nvPr/>
        </p:nvGrpSpPr>
        <p:grpSpPr>
          <a:xfrm>
            <a:off x="568390" y="1622599"/>
            <a:ext cx="8926464" cy="6942583"/>
            <a:chOff x="0" y="0"/>
            <a:chExt cx="8926462" cy="6942582"/>
          </a:xfrm>
        </p:grpSpPr>
        <p:pic>
          <p:nvPicPr>
            <p:cNvPr id="254" name="Abb_9_37.png" descr="Abb_9_37.png"/>
            <p:cNvPicPr>
              <a:picLocks noChangeAspect="1"/>
            </p:cNvPicPr>
            <p:nvPr/>
          </p:nvPicPr>
          <p:blipFill>
            <a:blip r:embed="rId2">
              <a:extLst/>
            </a:blip>
            <a:srcRect l="0" t="0" r="0" b="0"/>
            <a:stretch>
              <a:fillRect/>
            </a:stretch>
          </p:blipFill>
          <p:spPr>
            <a:xfrm>
              <a:off x="0" y="0"/>
              <a:ext cx="8551113" cy="6403851"/>
            </a:xfrm>
            <a:prstGeom prst="rect">
              <a:avLst/>
            </a:prstGeom>
            <a:ln w="12700" cap="flat">
              <a:noFill/>
              <a:miter lim="400000"/>
            </a:ln>
            <a:effectLst/>
          </p:spPr>
        </p:pic>
        <p:sp>
          <p:nvSpPr>
            <p:cNvPr id="255" name="Type to enter a caption."/>
            <p:cNvSpPr/>
            <p:nvPr/>
          </p:nvSpPr>
          <p:spPr>
            <a:xfrm>
              <a:off x="0" y="6480050"/>
              <a:ext cx="8926463"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57" name="Abb. 9.37"/>
          <p:cNvSpPr txBox="1"/>
          <p:nvPr/>
        </p:nvSpPr>
        <p:spPr>
          <a:xfrm>
            <a:off x="9494853" y="7003081"/>
            <a:ext cx="121276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9.37</a:t>
            </a:r>
          </a:p>
        </p:txBody>
      </p:sp>
      <p:sp>
        <p:nvSpPr>
          <p:cNvPr id="258" name="Reflexion an einer geneigten Fläche. Bei einem geneigten Reflektor stellt die vom Geophon registrierte Lage nicht die wahre Position dar. Diese muss später im Zuge der Migration der Daten berechnet werden"/>
          <p:cNvSpPr txBox="1"/>
          <p:nvPr/>
        </p:nvSpPr>
        <p:spPr>
          <a:xfrm>
            <a:off x="9494853" y="7371381"/>
            <a:ext cx="3230572"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Reflexion an einer geneigten Fläche. Bei einem geneigten Reflektor stellt die vom Geophon registrierte Lage nicht die wahre Position dar. Diese muss später im Zuge der Migration der Daten berechnet werden</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2" name="Image Gallery"/>
          <p:cNvGrpSpPr/>
          <p:nvPr/>
        </p:nvGrpSpPr>
        <p:grpSpPr>
          <a:xfrm>
            <a:off x="568390" y="1622599"/>
            <a:ext cx="11266836" cy="8078216"/>
            <a:chOff x="0" y="0"/>
            <a:chExt cx="11266834" cy="8078214"/>
          </a:xfrm>
        </p:grpSpPr>
        <p:pic>
          <p:nvPicPr>
            <p:cNvPr id="260" name="Abb_9_38.png" descr="Abb_9_38.png"/>
            <p:cNvPicPr>
              <a:picLocks noChangeAspect="1"/>
            </p:cNvPicPr>
            <p:nvPr/>
          </p:nvPicPr>
          <p:blipFill>
            <a:blip r:embed="rId2">
              <a:extLst/>
            </a:blip>
            <a:srcRect l="0" t="0" r="0" b="0"/>
            <a:stretch>
              <a:fillRect/>
            </a:stretch>
          </p:blipFill>
          <p:spPr>
            <a:xfrm>
              <a:off x="0" y="0"/>
              <a:ext cx="4981776" cy="7539483"/>
            </a:xfrm>
            <a:prstGeom prst="rect">
              <a:avLst/>
            </a:prstGeom>
            <a:ln w="12700" cap="flat">
              <a:noFill/>
              <a:miter lim="400000"/>
            </a:ln>
            <a:effectLst/>
          </p:spPr>
        </p:pic>
        <p:sp>
          <p:nvSpPr>
            <p:cNvPr id="26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63" name="Abb. 9.38"/>
          <p:cNvSpPr txBox="1"/>
          <p:nvPr/>
        </p:nvSpPr>
        <p:spPr>
          <a:xfrm>
            <a:off x="8395269" y="7003081"/>
            <a:ext cx="123787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9.38</a:t>
            </a:r>
          </a:p>
        </p:txBody>
      </p:sp>
      <p:sp>
        <p:nvSpPr>
          <p:cNvPr id="264" name="Variation seismischer Geschwindigkeiten von P- und S- Wellen mit der Tiefe: die Referenzmodelle der Erde.…"/>
          <p:cNvSpPr txBox="1"/>
          <p:nvPr/>
        </p:nvSpPr>
        <p:spPr>
          <a:xfrm>
            <a:off x="8395269" y="7371381"/>
            <a:ext cx="4330156"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Variation seismischer Geschwindigkeiten von P- und S- Wellen mit der Tiefe: die Referenzmodelle der Erde.</a:t>
            </a:r>
          </a:p>
          <a:p>
            <a:pPr/>
            <a:r>
              <a:t>Gestrichelte Linien: iasp91-Referenzmodell (nach Kennett und Engdahl 1991); durchgezogene Linien: Jeffreys-Bullen-Modell (nach Jeffreys und Bullen 1940)</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2" name="Image Gallery"/>
          <p:cNvGrpSpPr/>
          <p:nvPr/>
        </p:nvGrpSpPr>
        <p:grpSpPr>
          <a:xfrm>
            <a:off x="568390" y="1622599"/>
            <a:ext cx="11266836" cy="8078216"/>
            <a:chOff x="0" y="0"/>
            <a:chExt cx="11266834" cy="8078214"/>
          </a:xfrm>
        </p:grpSpPr>
        <p:pic>
          <p:nvPicPr>
            <p:cNvPr id="50" name="Abb_9_03.png" descr="Abb_9_03.png"/>
            <p:cNvPicPr>
              <a:picLocks noChangeAspect="1"/>
            </p:cNvPicPr>
            <p:nvPr/>
          </p:nvPicPr>
          <p:blipFill>
            <a:blip r:embed="rId2">
              <a:extLst/>
            </a:blip>
            <a:srcRect l="0" t="0" r="0" b="0"/>
            <a:stretch>
              <a:fillRect/>
            </a:stretch>
          </p:blipFill>
          <p:spPr>
            <a:xfrm>
              <a:off x="0" y="0"/>
              <a:ext cx="6317219" cy="7539483"/>
            </a:xfrm>
            <a:prstGeom prst="rect">
              <a:avLst/>
            </a:prstGeom>
            <a:ln w="12700" cap="flat">
              <a:noFill/>
              <a:miter lim="400000"/>
            </a:ln>
            <a:effectLst/>
          </p:spPr>
        </p:pic>
        <p:sp>
          <p:nvSpPr>
            <p:cNvPr id="5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53" name="Abb. 9.3"/>
          <p:cNvSpPr txBox="1"/>
          <p:nvPr/>
        </p:nvSpPr>
        <p:spPr>
          <a:xfrm>
            <a:off x="8395269" y="8450881"/>
            <a:ext cx="1083284"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9.3</a:t>
            </a:r>
          </a:p>
        </p:txBody>
      </p:sp>
      <p:sp>
        <p:nvSpPr>
          <p:cNvPr id="54" name="Duktiles Verhalten von Materialien"/>
          <p:cNvSpPr txBox="1"/>
          <p:nvPr/>
        </p:nvSpPr>
        <p:spPr>
          <a:xfrm>
            <a:off x="8395269" y="8819181"/>
            <a:ext cx="4330156"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Duktiles Verhalten von Materialien</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68" name="Image Gallery"/>
          <p:cNvGrpSpPr/>
          <p:nvPr/>
        </p:nvGrpSpPr>
        <p:grpSpPr>
          <a:xfrm>
            <a:off x="568390" y="1622599"/>
            <a:ext cx="11266836" cy="8078216"/>
            <a:chOff x="0" y="0"/>
            <a:chExt cx="11266834" cy="8078214"/>
          </a:xfrm>
        </p:grpSpPr>
        <p:pic>
          <p:nvPicPr>
            <p:cNvPr id="266" name="Abb_9_39.png" descr="Abb_9_39.png"/>
            <p:cNvPicPr>
              <a:picLocks noChangeAspect="1"/>
            </p:cNvPicPr>
            <p:nvPr/>
          </p:nvPicPr>
          <p:blipFill>
            <a:blip r:embed="rId2">
              <a:extLst/>
            </a:blip>
            <a:srcRect l="0" t="0" r="0" b="0"/>
            <a:stretch>
              <a:fillRect/>
            </a:stretch>
          </p:blipFill>
          <p:spPr>
            <a:xfrm>
              <a:off x="0" y="0"/>
              <a:ext cx="5287956" cy="7539483"/>
            </a:xfrm>
            <a:prstGeom prst="rect">
              <a:avLst/>
            </a:prstGeom>
            <a:ln w="12700" cap="flat">
              <a:noFill/>
              <a:miter lim="400000"/>
            </a:ln>
            <a:effectLst/>
          </p:spPr>
        </p:pic>
        <p:sp>
          <p:nvSpPr>
            <p:cNvPr id="26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69" name="Abb. 9.39"/>
          <p:cNvSpPr txBox="1"/>
          <p:nvPr/>
        </p:nvSpPr>
        <p:spPr>
          <a:xfrm>
            <a:off x="8395269" y="6715347"/>
            <a:ext cx="123140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9.39</a:t>
            </a:r>
          </a:p>
        </p:txBody>
      </p:sp>
      <p:sp>
        <p:nvSpPr>
          <p:cNvPr id="270" name="Radiale Dichteverteilung der Erde nach dem PREM- Referenzmodell. Der größte Sprung der Dichte findet an der Grenze Kern-Mantel (CMB) statt, an der die Dichte von 5,57 g cm􏰁3 im Mantel auf 9,90 g cm􏰁3 im äußeren flüssigen Kern ansteigt. Weitere Sprünge "/>
          <p:cNvSpPr txBox="1"/>
          <p:nvPr/>
        </p:nvSpPr>
        <p:spPr>
          <a:xfrm>
            <a:off x="8395269" y="7083647"/>
            <a:ext cx="4330156" cy="20784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Radiale Dichteverteilung der Erde nach dem PREM- Referenzmodell. Der größte Sprung der Dichte findet an der Grenze Kern-Mantel (CMB) statt, an der die Dichte von 5,57 g cm􏰁</a:t>
            </a:r>
            <a:r>
              <a:rPr baseline="31999"/>
              <a:t>3</a:t>
            </a:r>
            <a:r>
              <a:t> im Mantel auf 9,90 g cm􏰁</a:t>
            </a:r>
            <a:r>
              <a:rPr baseline="31999"/>
              <a:t>3</a:t>
            </a:r>
            <a:r>
              <a:t> im äußeren flüssigen Kern ansteigt. Weitere Sprünge treten an den 410- und 660-km-Diskontinuitäten auf (nach Dziewonski 1989)</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4" name="Image Gallery"/>
          <p:cNvGrpSpPr/>
          <p:nvPr/>
        </p:nvGrpSpPr>
        <p:grpSpPr>
          <a:xfrm>
            <a:off x="568390" y="1622599"/>
            <a:ext cx="11266836" cy="8078216"/>
            <a:chOff x="0" y="0"/>
            <a:chExt cx="11266834" cy="8078214"/>
          </a:xfrm>
        </p:grpSpPr>
        <p:pic>
          <p:nvPicPr>
            <p:cNvPr id="272" name="Abb_9_40.png" descr="Abb_9_40.png"/>
            <p:cNvPicPr>
              <a:picLocks noChangeAspect="1"/>
            </p:cNvPicPr>
            <p:nvPr/>
          </p:nvPicPr>
          <p:blipFill>
            <a:blip r:embed="rId2">
              <a:extLst/>
            </a:blip>
            <a:srcRect l="0" t="0" r="0" b="0"/>
            <a:stretch>
              <a:fillRect/>
            </a:stretch>
          </p:blipFill>
          <p:spPr>
            <a:xfrm>
              <a:off x="0" y="0"/>
              <a:ext cx="5036852" cy="7539483"/>
            </a:xfrm>
            <a:prstGeom prst="rect">
              <a:avLst/>
            </a:prstGeom>
            <a:ln w="12700" cap="flat">
              <a:noFill/>
              <a:miter lim="400000"/>
            </a:ln>
            <a:effectLst/>
          </p:spPr>
        </p:pic>
        <p:sp>
          <p:nvSpPr>
            <p:cNvPr id="27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75" name="Abb. 9.40"/>
          <p:cNvSpPr txBox="1"/>
          <p:nvPr/>
        </p:nvSpPr>
        <p:spPr>
          <a:xfrm>
            <a:off x="8395269" y="5049464"/>
            <a:ext cx="1249265"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9.40</a:t>
            </a:r>
          </a:p>
        </p:txBody>
      </p:sp>
      <p:sp>
        <p:nvSpPr>
          <p:cNvPr id="276" name="Radialer Verlauf von Schwerkraft und Druck in der Erde nach dem PREM-Referenzmodell. Die Schwerkraft nimmt im Man- tel wegen der im Verhältnis sehr hohen Dichte des Kerns bis zur Kern-Mantel-Grenze (CMB) langsam bis auf 10,7 m s􏰁2 zu. Im Kern nimmt sie "/>
          <p:cNvSpPr txBox="1"/>
          <p:nvPr/>
        </p:nvSpPr>
        <p:spPr>
          <a:xfrm>
            <a:off x="8395269" y="5417764"/>
            <a:ext cx="4330156" cy="37443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Radialer Verlauf von Schwerkraft und Druck in der Erde nach dem PREM-Referenzmodell. Die Schwerkraft nimmt im Man- tel wegen der im Verhältnis sehr hohen Dichte des Kerns bis zur Kern-Mantel-Grenze (CMB) langsam bis auf 10,7 m s􏰁2 zu. Im Kern nimmt sie linear ab bis auf null im Erdmittelpunkt, in dem die Anziehungskraft der Erde in alle Richtungen gleich ist. Der Druck steigt von 1 bar (0,0001 GPa) an der Erdoberfläche bis 13,3 GPa bei 410 km, 23,8 GPa bei 660 km, 136 GPa an der Kern-Mantel-Grenze, 329 GPa an der Grenze zwischen äußerem und innerem Kern und 364 GPa im Erd- mittelpunkt an (nach Dziewonski 1989)</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0" name="Image Gallery"/>
          <p:cNvGrpSpPr/>
          <p:nvPr/>
        </p:nvGrpSpPr>
        <p:grpSpPr>
          <a:xfrm>
            <a:off x="568390" y="1622599"/>
            <a:ext cx="11266836" cy="8078216"/>
            <a:chOff x="0" y="0"/>
            <a:chExt cx="11266834" cy="8078214"/>
          </a:xfrm>
        </p:grpSpPr>
        <p:pic>
          <p:nvPicPr>
            <p:cNvPr id="278" name="Abb_9_41.png" descr="Abb_9_41.png"/>
            <p:cNvPicPr>
              <a:picLocks noChangeAspect="1"/>
            </p:cNvPicPr>
            <p:nvPr/>
          </p:nvPicPr>
          <p:blipFill>
            <a:blip r:embed="rId2">
              <a:extLst/>
            </a:blip>
            <a:srcRect l="0" t="0" r="0" b="0"/>
            <a:stretch>
              <a:fillRect/>
            </a:stretch>
          </p:blipFill>
          <p:spPr>
            <a:xfrm>
              <a:off x="0" y="0"/>
              <a:ext cx="8460170" cy="7539483"/>
            </a:xfrm>
            <a:prstGeom prst="rect">
              <a:avLst/>
            </a:prstGeom>
            <a:ln w="12700" cap="flat">
              <a:noFill/>
              <a:miter lim="400000"/>
            </a:ln>
            <a:effectLst/>
          </p:spPr>
        </p:pic>
        <p:sp>
          <p:nvSpPr>
            <p:cNvPr id="27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81" name="Abb. 9.41"/>
          <p:cNvSpPr txBox="1"/>
          <p:nvPr/>
        </p:nvSpPr>
        <p:spPr>
          <a:xfrm>
            <a:off x="9453081" y="7485681"/>
            <a:ext cx="120093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9.41</a:t>
            </a:r>
          </a:p>
        </p:txBody>
      </p:sp>
      <p:sp>
        <p:nvSpPr>
          <p:cNvPr id="282" name="Geothermischer Gradient des Mantels. An den thermischen Grenzen ober- und unterhalb des Mantels ist der geothermische Gradi- ent sehr groß"/>
          <p:cNvSpPr txBox="1"/>
          <p:nvPr/>
        </p:nvSpPr>
        <p:spPr>
          <a:xfrm>
            <a:off x="9382992" y="7853981"/>
            <a:ext cx="3342433"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Geothermischer Gradient des Mantels. An den thermischen Grenzen ober- und unterhalb des Mantels ist der geothermische Gradi- ent sehr groß</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86" name="Image Gallery"/>
          <p:cNvGrpSpPr/>
          <p:nvPr/>
        </p:nvGrpSpPr>
        <p:grpSpPr>
          <a:xfrm>
            <a:off x="568390" y="1622599"/>
            <a:ext cx="10263483" cy="7406797"/>
            <a:chOff x="0" y="0"/>
            <a:chExt cx="10263481" cy="7406795"/>
          </a:xfrm>
        </p:grpSpPr>
        <p:pic>
          <p:nvPicPr>
            <p:cNvPr id="284" name="Abb_9_42.png" descr="Abb_9_42.png"/>
            <p:cNvPicPr>
              <a:picLocks noChangeAspect="1"/>
            </p:cNvPicPr>
            <p:nvPr/>
          </p:nvPicPr>
          <p:blipFill>
            <a:blip r:embed="rId2">
              <a:extLst/>
            </a:blip>
            <a:srcRect l="0" t="0" r="0" b="0"/>
            <a:stretch>
              <a:fillRect/>
            </a:stretch>
          </p:blipFill>
          <p:spPr>
            <a:xfrm>
              <a:off x="0" y="0"/>
              <a:ext cx="10263482" cy="6515927"/>
            </a:xfrm>
            <a:prstGeom prst="rect">
              <a:avLst/>
            </a:prstGeom>
            <a:ln w="12700" cap="flat">
              <a:noFill/>
              <a:miter lim="400000"/>
            </a:ln>
            <a:effectLst/>
          </p:spPr>
        </p:pic>
        <p:sp>
          <p:nvSpPr>
            <p:cNvPr id="285" name="Type to enter a caption."/>
            <p:cNvSpPr/>
            <p:nvPr/>
          </p:nvSpPr>
          <p:spPr>
            <a:xfrm>
              <a:off x="0" y="6944263"/>
              <a:ext cx="10263482"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87" name="Abb. 9.42"/>
          <p:cNvSpPr txBox="1"/>
          <p:nvPr/>
        </p:nvSpPr>
        <p:spPr>
          <a:xfrm>
            <a:off x="9811776" y="7485681"/>
            <a:ext cx="123218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9.42</a:t>
            </a:r>
          </a:p>
        </p:txBody>
      </p:sp>
      <p:sp>
        <p:nvSpPr>
          <p:cNvPr id="288" name="Petrologisches Modell der ozeanischen Kruste in Abhängigkeit von der seismischen Geschwindigkeit von P-Wellen und Tiefe"/>
          <p:cNvSpPr txBox="1"/>
          <p:nvPr/>
        </p:nvSpPr>
        <p:spPr>
          <a:xfrm>
            <a:off x="9773467" y="7853981"/>
            <a:ext cx="2951958" cy="130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Petrologisches Modell der ozeanischen Kruste in Abhängigkeit von der seismischen Geschwindigkeit von P-Wellen und Tiefe</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2" name="Image Gallery"/>
          <p:cNvGrpSpPr/>
          <p:nvPr/>
        </p:nvGrpSpPr>
        <p:grpSpPr>
          <a:xfrm>
            <a:off x="568390" y="1622599"/>
            <a:ext cx="11266836" cy="8078216"/>
            <a:chOff x="0" y="0"/>
            <a:chExt cx="11266834" cy="8078214"/>
          </a:xfrm>
        </p:grpSpPr>
        <p:pic>
          <p:nvPicPr>
            <p:cNvPr id="290" name="Abb_9_43.png" descr="Abb_9_43.png"/>
            <p:cNvPicPr>
              <a:picLocks noChangeAspect="1"/>
            </p:cNvPicPr>
            <p:nvPr/>
          </p:nvPicPr>
          <p:blipFill>
            <a:blip r:embed="rId2">
              <a:extLst/>
            </a:blip>
            <a:srcRect l="0" t="0" r="0" b="0"/>
            <a:stretch>
              <a:fillRect/>
            </a:stretch>
          </p:blipFill>
          <p:spPr>
            <a:xfrm>
              <a:off x="0" y="0"/>
              <a:ext cx="4403904" cy="7539483"/>
            </a:xfrm>
            <a:prstGeom prst="rect">
              <a:avLst/>
            </a:prstGeom>
            <a:ln w="12700" cap="flat">
              <a:noFill/>
              <a:miter lim="400000"/>
            </a:ln>
            <a:effectLst/>
          </p:spPr>
        </p:pic>
        <p:sp>
          <p:nvSpPr>
            <p:cNvPr id="291"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93" name="Abb."/>
          <p:cNvSpPr txBox="1"/>
          <p:nvPr/>
        </p:nvSpPr>
        <p:spPr>
          <a:xfrm>
            <a:off x="8395269" y="6520481"/>
            <a:ext cx="717390"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a:t>
            </a:r>
          </a:p>
        </p:txBody>
      </p:sp>
      <p:sp>
        <p:nvSpPr>
          <p:cNvPr id="294" name="Aufbau der kontinentalen Kruste.…"/>
          <p:cNvSpPr txBox="1"/>
          <p:nvPr/>
        </p:nvSpPr>
        <p:spPr>
          <a:xfrm>
            <a:off x="8395269" y="6888781"/>
            <a:ext cx="4330156" cy="227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Aufbau der kontinentalen Kruste.</a:t>
            </a:r>
          </a:p>
          <a:p>
            <a:pPr/>
            <a:r>
              <a:t>a Genereller petrologischer Aufbau in</a:t>
            </a:r>
          </a:p>
          <a:p>
            <a:pPr/>
            <a:r>
              <a:t>Abhängigkeit von der seismischen Geschwindigkeit von P-Wellen und der Tiefe; b Unterschiede im Aufbau für verschiedene Alter und geodynamische Kontexte. Die Zahlen geben die P- Wellengeschwindigkeiten</a:t>
            </a:r>
          </a:p>
          <a:p>
            <a:pPr/>
            <a:r>
              <a:t>in Kilometer pro Sekunde wieder (Nach Mooney et al. 1998)</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98" name="Image Gallery"/>
          <p:cNvGrpSpPr/>
          <p:nvPr/>
        </p:nvGrpSpPr>
        <p:grpSpPr>
          <a:xfrm>
            <a:off x="568390" y="1622599"/>
            <a:ext cx="11266836" cy="8078216"/>
            <a:chOff x="0" y="0"/>
            <a:chExt cx="11266834" cy="8078214"/>
          </a:xfrm>
        </p:grpSpPr>
        <p:pic>
          <p:nvPicPr>
            <p:cNvPr id="296" name="Abb_9_44.png" descr="Abb_9_44.png"/>
            <p:cNvPicPr>
              <a:picLocks noChangeAspect="1"/>
            </p:cNvPicPr>
            <p:nvPr/>
          </p:nvPicPr>
          <p:blipFill>
            <a:blip r:embed="rId2">
              <a:extLst/>
            </a:blip>
            <a:srcRect l="0" t="0" r="0" b="0"/>
            <a:stretch>
              <a:fillRect/>
            </a:stretch>
          </p:blipFill>
          <p:spPr>
            <a:xfrm>
              <a:off x="0" y="0"/>
              <a:ext cx="5583617" cy="7539483"/>
            </a:xfrm>
            <a:prstGeom prst="rect">
              <a:avLst/>
            </a:prstGeom>
            <a:ln w="12700" cap="flat">
              <a:noFill/>
              <a:miter lim="400000"/>
            </a:ln>
            <a:effectLst/>
          </p:spPr>
        </p:pic>
        <p:sp>
          <p:nvSpPr>
            <p:cNvPr id="297"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299" name="Abb. 9.44"/>
          <p:cNvSpPr txBox="1"/>
          <p:nvPr/>
        </p:nvSpPr>
        <p:spPr>
          <a:xfrm>
            <a:off x="8395269" y="7726981"/>
            <a:ext cx="1237433"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9.44</a:t>
            </a:r>
          </a:p>
        </p:txBody>
      </p:sp>
      <p:sp>
        <p:nvSpPr>
          <p:cNvPr id="300" name="Geschwindigkeit von P-Wellen im oberen Mantel unter dem Kanadischen Schild mit zunehmender Tiefe (nach LeFevre und Helm- berger 1989)"/>
          <p:cNvSpPr txBox="1"/>
          <p:nvPr/>
        </p:nvSpPr>
        <p:spPr>
          <a:xfrm>
            <a:off x="8395269" y="8095281"/>
            <a:ext cx="4330156" cy="106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Geschwindigkeit von P-Wellen im oberen Mantel unter dem Kanadischen Schild mit zunehmender Tiefe (nach LeFevre und Helm- berger 1989)</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4" name="Image Gallery"/>
          <p:cNvGrpSpPr/>
          <p:nvPr/>
        </p:nvGrpSpPr>
        <p:grpSpPr>
          <a:xfrm>
            <a:off x="568390" y="1622599"/>
            <a:ext cx="9602081" cy="6254402"/>
            <a:chOff x="0" y="0"/>
            <a:chExt cx="9602079" cy="6254401"/>
          </a:xfrm>
        </p:grpSpPr>
        <p:pic>
          <p:nvPicPr>
            <p:cNvPr id="302" name="Abb_9_45.png" descr="Abb_9_45.png"/>
            <p:cNvPicPr>
              <a:picLocks noChangeAspect="1"/>
            </p:cNvPicPr>
            <p:nvPr/>
          </p:nvPicPr>
          <p:blipFill>
            <a:blip r:embed="rId2">
              <a:extLst/>
            </a:blip>
            <a:srcRect l="0" t="0" r="0" b="0"/>
            <a:stretch>
              <a:fillRect/>
            </a:stretch>
          </p:blipFill>
          <p:spPr>
            <a:xfrm>
              <a:off x="0" y="0"/>
              <a:ext cx="9602080" cy="5591346"/>
            </a:xfrm>
            <a:prstGeom prst="rect">
              <a:avLst/>
            </a:prstGeom>
            <a:ln w="12700" cap="flat">
              <a:noFill/>
              <a:miter lim="400000"/>
            </a:ln>
            <a:effectLst/>
          </p:spPr>
        </p:pic>
        <p:sp>
          <p:nvSpPr>
            <p:cNvPr id="303" name="Type to enter a caption."/>
            <p:cNvSpPr/>
            <p:nvPr/>
          </p:nvSpPr>
          <p:spPr>
            <a:xfrm>
              <a:off x="0" y="5791868"/>
              <a:ext cx="9602080" cy="4625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05" name="Abb. 9.45"/>
          <p:cNvSpPr txBox="1"/>
          <p:nvPr/>
        </p:nvSpPr>
        <p:spPr>
          <a:xfrm>
            <a:off x="568390" y="6969968"/>
            <a:ext cx="122593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9.45</a:t>
            </a:r>
          </a:p>
        </p:txBody>
      </p:sp>
      <p:sp>
        <p:nvSpPr>
          <p:cNvPr id="306" name="Verhältnis zwischen seismischem Parameter und Dichte. Der durch seine Quadratwurzel (α2 􏰁 4-3β2)2/2 dargestellte seismische Parameter Φ drückt das Verhältnis der seismischen Geschwindigkeiten α und β aus. Die Werte wurden mit Kompressionswellenversuchen"/>
          <p:cNvSpPr txBox="1"/>
          <p:nvPr/>
        </p:nvSpPr>
        <p:spPr>
          <a:xfrm>
            <a:off x="568390" y="7348164"/>
            <a:ext cx="12157035" cy="18139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Verhältnis zwischen seismischem Parameter und Dichte. Der durch seine Quadratwurzel (α</a:t>
            </a:r>
            <a:r>
              <a:rPr baseline="31999"/>
              <a:t>2</a:t>
            </a:r>
            <a:r>
              <a:t> 􏰁 4-3β</a:t>
            </a:r>
            <a:r>
              <a:rPr baseline="31999"/>
              <a:t>2</a:t>
            </a:r>
            <a:r>
              <a:t>)</a:t>
            </a:r>
            <a:r>
              <a:rPr baseline="31999"/>
              <a:t>2/2</a:t>
            </a:r>
            <a:r>
              <a:t> dargestellte seismische Parameter Φ drückt das Verhältnis der seismischen Geschwindigkeiten α und β aus. Die Werte wurden mit Kompressionswellenversuchen bestimmt und mit für den Mantel und Kern abgeleiteten Werten, seismischen Daten und Daten aus Dichtemodellen (lila und rot gefärbte Bereiche) verglichen. Die Ergebnisse für Dunit und Fe</a:t>
            </a:r>
            <a:r>
              <a:rPr baseline="-5999"/>
              <a:t>2</a:t>
            </a:r>
            <a:r>
              <a:t>Si sind ebenfalls im Diagramm eingetragen. Die Zahlen bei den Elementnamen stellen die Ordnungszahl des jeweiligen Elements dar. Die hier dargestellten, auf Birchs Gesetz basierenden Ergebnisse sind überholt; heutzutage findet die seismische Zustandsgleichung nach Anderson Anwendung (Nach Birch 1961)</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10" name="Image Gallery"/>
          <p:cNvGrpSpPr/>
          <p:nvPr/>
        </p:nvGrpSpPr>
        <p:grpSpPr>
          <a:xfrm>
            <a:off x="568390" y="1622599"/>
            <a:ext cx="11266836" cy="8078216"/>
            <a:chOff x="0" y="0"/>
            <a:chExt cx="11266834" cy="8078214"/>
          </a:xfrm>
        </p:grpSpPr>
        <p:pic>
          <p:nvPicPr>
            <p:cNvPr id="308" name="Abb_9_46.png" descr="Abb_9_46.png"/>
            <p:cNvPicPr>
              <a:picLocks noChangeAspect="1"/>
            </p:cNvPicPr>
            <p:nvPr/>
          </p:nvPicPr>
          <p:blipFill>
            <a:blip r:embed="rId2">
              <a:extLst/>
            </a:blip>
            <a:srcRect l="0" t="0" r="0" b="0"/>
            <a:stretch>
              <a:fillRect/>
            </a:stretch>
          </p:blipFill>
          <p:spPr>
            <a:xfrm>
              <a:off x="0" y="0"/>
              <a:ext cx="7252674" cy="7539483"/>
            </a:xfrm>
            <a:prstGeom prst="rect">
              <a:avLst/>
            </a:prstGeom>
            <a:ln w="12700" cap="flat">
              <a:noFill/>
              <a:miter lim="400000"/>
            </a:ln>
            <a:effectLst/>
          </p:spPr>
        </p:pic>
        <p:sp>
          <p:nvSpPr>
            <p:cNvPr id="30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311" name="Abb. 9.46"/>
          <p:cNvSpPr txBox="1"/>
          <p:nvPr/>
        </p:nvSpPr>
        <p:spPr>
          <a:xfrm>
            <a:off x="8395269" y="7968281"/>
            <a:ext cx="1237098"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9.46</a:t>
            </a:r>
          </a:p>
        </p:txBody>
      </p:sp>
      <p:sp>
        <p:nvSpPr>
          <p:cNvPr id="312" name="Seismische Tomographie der wichtigsten aktiven Konvergenzzonen…"/>
          <p:cNvSpPr txBox="1"/>
          <p:nvPr/>
        </p:nvSpPr>
        <p:spPr>
          <a:xfrm>
            <a:off x="8395269" y="8336581"/>
            <a:ext cx="4330156"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Seismische Tomographie der wichtigsten aktiven Konvergenzzonen</a:t>
            </a:r>
          </a:p>
          <a:p>
            <a:pPr/>
            <a:r>
              <a:t>(nach Kárason und van der Hilst 2000)</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8" name="Image Gallery"/>
          <p:cNvGrpSpPr/>
          <p:nvPr/>
        </p:nvGrpSpPr>
        <p:grpSpPr>
          <a:xfrm>
            <a:off x="568390" y="1683418"/>
            <a:ext cx="8648255" cy="6559006"/>
            <a:chOff x="0" y="60819"/>
            <a:chExt cx="8648253" cy="6559004"/>
          </a:xfrm>
        </p:grpSpPr>
        <p:pic>
          <p:nvPicPr>
            <p:cNvPr id="56" name="Abb_9_04.png" descr="Abb_9_04.png"/>
            <p:cNvPicPr>
              <a:picLocks noChangeAspect="1"/>
            </p:cNvPicPr>
            <p:nvPr/>
          </p:nvPicPr>
          <p:blipFill>
            <a:blip r:embed="rId2">
              <a:extLst/>
            </a:blip>
            <a:srcRect l="2416" t="0" r="2416" b="0"/>
            <a:stretch>
              <a:fillRect/>
            </a:stretch>
          </p:blipFill>
          <p:spPr>
            <a:xfrm>
              <a:off x="0" y="60819"/>
              <a:ext cx="8648254" cy="5959454"/>
            </a:xfrm>
            <a:prstGeom prst="rect">
              <a:avLst/>
            </a:prstGeom>
            <a:ln w="12700" cap="flat">
              <a:noFill/>
              <a:miter lim="400000"/>
            </a:ln>
            <a:effectLst/>
          </p:spPr>
        </p:pic>
        <p:sp>
          <p:nvSpPr>
            <p:cNvPr id="57" name="Type to enter a caption."/>
            <p:cNvSpPr/>
            <p:nvPr/>
          </p:nvSpPr>
          <p:spPr>
            <a:xfrm>
              <a:off x="0" y="6157291"/>
              <a:ext cx="8648254"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59" name="Abb. 9.4"/>
          <p:cNvSpPr txBox="1"/>
          <p:nvPr/>
        </p:nvSpPr>
        <p:spPr>
          <a:xfrm>
            <a:off x="279375" y="7519541"/>
            <a:ext cx="1088977"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9.4</a:t>
            </a:r>
          </a:p>
        </p:txBody>
      </p:sp>
      <p:sp>
        <p:nvSpPr>
          <p:cNvPr id="60" name="Auf einen Festkörper wirkende Kräfte und Spannungen. a Die Spannungskomponenten parallel zur x-Achse erzeugen eine Normal- spannung 􏰔xx und zwei Scherspannungen 􏰔xy und 􏰔xz. b Auf den drei Hauptspannungsebenen ist die Tangentialkomponente null. Die Eb"/>
          <p:cNvSpPr txBox="1"/>
          <p:nvPr/>
        </p:nvSpPr>
        <p:spPr>
          <a:xfrm>
            <a:off x="279375" y="7830764"/>
            <a:ext cx="12446050" cy="13313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Auf einen Festkörper wirkende Kräfte und Spannungen. a Die Spannungskomponenten parallel zur x-Achse erzeugen eine Normal- spannung 􏰔xx und zwei Scherspannungen 􏰔xy und 􏰔xz. b Auf den drei Hauptspannungsebenen ist die Tangentialkomponente null. Die Ebenen schneiden sich entlang der drei zueinander senkrechten Hauptachsen der Spannung. c Die drei Komponenten Fx, Fy und Fz der Kraft F in einem kartesischen Koordinatensystem. d Das Verhältnis der drei Hauptspannungsachsen an einem Punkt wird durch das Spannungsellipsoid dargestellt</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4" name="Image Gallery"/>
          <p:cNvGrpSpPr/>
          <p:nvPr/>
        </p:nvGrpSpPr>
        <p:grpSpPr>
          <a:xfrm>
            <a:off x="568390" y="1622599"/>
            <a:ext cx="11266836" cy="8078216"/>
            <a:chOff x="0" y="0"/>
            <a:chExt cx="11266834" cy="8078214"/>
          </a:xfrm>
        </p:grpSpPr>
        <p:pic>
          <p:nvPicPr>
            <p:cNvPr id="62" name="Abb_9_05.png" descr="Abb_9_05.png"/>
            <p:cNvPicPr>
              <a:picLocks noChangeAspect="1"/>
            </p:cNvPicPr>
            <p:nvPr/>
          </p:nvPicPr>
          <p:blipFill>
            <a:blip r:embed="rId2">
              <a:extLst/>
            </a:blip>
            <a:srcRect l="0" t="0" r="0" b="0"/>
            <a:stretch>
              <a:fillRect/>
            </a:stretch>
          </p:blipFill>
          <p:spPr>
            <a:xfrm>
              <a:off x="0" y="0"/>
              <a:ext cx="8145091" cy="7539483"/>
            </a:xfrm>
            <a:prstGeom prst="rect">
              <a:avLst/>
            </a:prstGeom>
            <a:ln w="12700" cap="flat">
              <a:noFill/>
              <a:miter lim="400000"/>
            </a:ln>
            <a:effectLst/>
          </p:spPr>
        </p:pic>
        <p:sp>
          <p:nvSpPr>
            <p:cNvPr id="63"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65" name="Abb. 9.5"/>
          <p:cNvSpPr txBox="1"/>
          <p:nvPr/>
        </p:nvSpPr>
        <p:spPr>
          <a:xfrm>
            <a:off x="9930084" y="8209581"/>
            <a:ext cx="1077479"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9.5</a:t>
            </a:r>
          </a:p>
        </p:txBody>
      </p:sp>
      <p:sp>
        <p:nvSpPr>
          <p:cNvPr id="66" name="Deformation eines Balkens durch eine vertikale Kraft"/>
          <p:cNvSpPr txBox="1"/>
          <p:nvPr/>
        </p:nvSpPr>
        <p:spPr>
          <a:xfrm>
            <a:off x="9930084" y="8577881"/>
            <a:ext cx="2795341"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Deformation eines Balkens durch eine vertikale Kraft</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0" name="Image Gallery"/>
          <p:cNvGrpSpPr/>
          <p:nvPr/>
        </p:nvGrpSpPr>
        <p:grpSpPr>
          <a:xfrm>
            <a:off x="568390" y="1622599"/>
            <a:ext cx="11266836" cy="8078216"/>
            <a:chOff x="0" y="0"/>
            <a:chExt cx="11266834" cy="8078214"/>
          </a:xfrm>
        </p:grpSpPr>
        <p:pic>
          <p:nvPicPr>
            <p:cNvPr id="68" name="Abb_9_06.png" descr="Abb_9_06.png"/>
            <p:cNvPicPr>
              <a:picLocks noChangeAspect="1"/>
            </p:cNvPicPr>
            <p:nvPr/>
          </p:nvPicPr>
          <p:blipFill>
            <a:blip r:embed="rId2">
              <a:extLst/>
            </a:blip>
            <a:srcRect l="0" t="0" r="0" b="0"/>
            <a:stretch>
              <a:fillRect/>
            </a:stretch>
          </p:blipFill>
          <p:spPr>
            <a:xfrm>
              <a:off x="0" y="0"/>
              <a:ext cx="5161306" cy="7539483"/>
            </a:xfrm>
            <a:prstGeom prst="rect">
              <a:avLst/>
            </a:prstGeom>
            <a:ln w="12700" cap="flat">
              <a:noFill/>
              <a:miter lim="400000"/>
            </a:ln>
            <a:effectLst/>
          </p:spPr>
        </p:pic>
        <p:sp>
          <p:nvSpPr>
            <p:cNvPr id="69" name="Type to enter a caption."/>
            <p:cNvSpPr/>
            <p:nvPr/>
          </p:nvSpPr>
          <p:spPr>
            <a:xfrm>
              <a:off x="0" y="7615682"/>
              <a:ext cx="11266835"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71" name="Abb. 9.6"/>
          <p:cNvSpPr txBox="1"/>
          <p:nvPr/>
        </p:nvSpPr>
        <p:spPr>
          <a:xfrm>
            <a:off x="8395269" y="7244381"/>
            <a:ext cx="1088642"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9.6</a:t>
            </a:r>
          </a:p>
        </p:txBody>
      </p:sp>
      <p:sp>
        <p:nvSpPr>
          <p:cNvPr id="72" name="Verhältnis zwischen Spannung und Deformation: elastische Moduln.…"/>
          <p:cNvSpPr txBox="1"/>
          <p:nvPr/>
        </p:nvSpPr>
        <p:spPr>
          <a:xfrm>
            <a:off x="8395269" y="7612681"/>
            <a:ext cx="4330156"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Verhältnis zwischen Spannung und Deformation: elastische Moduln.</a:t>
            </a:r>
          </a:p>
          <a:p>
            <a:pPr/>
            <a:r>
              <a:t>a Schermodul, Formänderung ohne Volumenänderung;</a:t>
            </a:r>
          </a:p>
          <a:p>
            <a:pPr/>
            <a:r>
              <a:t>b Kompressionsmodul, Volumenänderung ohne Formänderung</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76" name="Image Gallery"/>
          <p:cNvGrpSpPr/>
          <p:nvPr/>
        </p:nvGrpSpPr>
        <p:grpSpPr>
          <a:xfrm>
            <a:off x="568390" y="1622599"/>
            <a:ext cx="9709503" cy="7208979"/>
            <a:chOff x="0" y="0"/>
            <a:chExt cx="9709501" cy="7208977"/>
          </a:xfrm>
        </p:grpSpPr>
        <p:pic>
          <p:nvPicPr>
            <p:cNvPr id="74" name="Abb_9_07.png" descr="Abb_9_07.png"/>
            <p:cNvPicPr>
              <a:picLocks noChangeAspect="1"/>
            </p:cNvPicPr>
            <p:nvPr/>
          </p:nvPicPr>
          <p:blipFill>
            <a:blip r:embed="rId2">
              <a:extLst/>
            </a:blip>
            <a:srcRect l="0" t="0" r="0" b="0"/>
            <a:stretch>
              <a:fillRect/>
            </a:stretch>
          </p:blipFill>
          <p:spPr>
            <a:xfrm>
              <a:off x="0" y="0"/>
              <a:ext cx="9467232" cy="6670246"/>
            </a:xfrm>
            <a:prstGeom prst="rect">
              <a:avLst/>
            </a:prstGeom>
            <a:ln w="12700" cap="flat">
              <a:noFill/>
              <a:miter lim="400000"/>
            </a:ln>
            <a:effectLst/>
          </p:spPr>
        </p:pic>
        <p:sp>
          <p:nvSpPr>
            <p:cNvPr id="75" name="Type to enter a caption."/>
            <p:cNvSpPr/>
            <p:nvPr/>
          </p:nvSpPr>
          <p:spPr>
            <a:xfrm>
              <a:off x="0" y="6746445"/>
              <a:ext cx="9709502"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77" name="Abb. 9.7"/>
          <p:cNvSpPr txBox="1"/>
          <p:nvPr/>
        </p:nvSpPr>
        <p:spPr>
          <a:xfrm>
            <a:off x="1953394" y="8450881"/>
            <a:ext cx="1070001"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9.7</a:t>
            </a:r>
          </a:p>
        </p:txBody>
      </p:sp>
      <p:sp>
        <p:nvSpPr>
          <p:cNvPr id="78" name="Funktionsprinzip eines Seismometers für vertikale Bodenbewegunge"/>
          <p:cNvSpPr txBox="1"/>
          <p:nvPr/>
        </p:nvSpPr>
        <p:spPr>
          <a:xfrm>
            <a:off x="1953394" y="8819181"/>
            <a:ext cx="10772031" cy="34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Funktionsprinzip eines Seismometers für vertikale Bodenbewegunge</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82" name="Image Gallery"/>
          <p:cNvGrpSpPr/>
          <p:nvPr/>
        </p:nvGrpSpPr>
        <p:grpSpPr>
          <a:xfrm>
            <a:off x="568390" y="1622599"/>
            <a:ext cx="9507192" cy="6682878"/>
            <a:chOff x="0" y="0"/>
            <a:chExt cx="9507190" cy="6682877"/>
          </a:xfrm>
        </p:grpSpPr>
        <p:pic>
          <p:nvPicPr>
            <p:cNvPr id="80" name="Abb_9_08.png" descr="Abb_9_08.png"/>
            <p:cNvPicPr>
              <a:picLocks noChangeAspect="1"/>
            </p:cNvPicPr>
            <p:nvPr/>
          </p:nvPicPr>
          <p:blipFill>
            <a:blip r:embed="rId2">
              <a:extLst/>
            </a:blip>
            <a:srcRect l="0" t="0" r="0" b="0"/>
            <a:stretch>
              <a:fillRect/>
            </a:stretch>
          </p:blipFill>
          <p:spPr>
            <a:xfrm>
              <a:off x="0" y="0"/>
              <a:ext cx="9507191" cy="5402297"/>
            </a:xfrm>
            <a:prstGeom prst="rect">
              <a:avLst/>
            </a:prstGeom>
            <a:ln w="12700" cap="flat">
              <a:noFill/>
              <a:miter lim="400000"/>
            </a:ln>
            <a:effectLst/>
          </p:spPr>
        </p:pic>
        <p:sp>
          <p:nvSpPr>
            <p:cNvPr id="81" name="Type to enter a caption."/>
            <p:cNvSpPr/>
            <p:nvPr/>
          </p:nvSpPr>
          <p:spPr>
            <a:xfrm>
              <a:off x="0" y="6220345"/>
              <a:ext cx="9507191" cy="462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6200" tIns="76200" rIns="76200" bIns="76200" numCol="1" anchor="t">
              <a:noAutofit/>
            </a:bodyPr>
            <a:lstStyle>
              <a:lvl1pPr algn="ctr">
                <a:defRPr b="1" i="0" sz="2000">
                  <a:solidFill>
                    <a:srgbClr val="FFFFFF"/>
                  </a:solidFill>
                  <a:latin typeface="Helvetica Neue"/>
                  <a:ea typeface="Helvetica Neue"/>
                  <a:cs typeface="Helvetica Neue"/>
                  <a:sym typeface="Helvetica Neue"/>
                </a:defRPr>
              </a:lvl1pPr>
            </a:lstStyle>
            <a:p>
              <a:pPr/>
              <a:r>
                <a:t>Type to enter a caption.</a:t>
              </a:r>
            </a:p>
          </p:txBody>
        </p:sp>
      </p:grpSp>
      <p:sp>
        <p:nvSpPr>
          <p:cNvPr id="83" name="Abb. 9.8"/>
          <p:cNvSpPr txBox="1"/>
          <p:nvPr/>
        </p:nvSpPr>
        <p:spPr>
          <a:xfrm>
            <a:off x="568390" y="7003081"/>
            <a:ext cx="1095116" cy="368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1800"/>
            </a:lvl1pPr>
          </a:lstStyle>
          <a:p>
            <a:pPr/>
            <a:r>
              <a:t>Abb. 9.8</a:t>
            </a:r>
          </a:p>
        </p:txBody>
      </p:sp>
      <p:sp>
        <p:nvSpPr>
          <p:cNvPr id="84" name="Seismogramm. Am 23. April 2000 um 9:27:23 Uhr UTC (Coordinated Universal Time) ereignete sich ein Erdbeben der Magnitude Mw 6,9 etwa 600 km südlich der Provinz Santiago del Estero in Argentinien. An der Station PMM nahe Parkfield, Kalifornien kamen, nach"/>
          <p:cNvSpPr txBox="1"/>
          <p:nvPr/>
        </p:nvSpPr>
        <p:spPr>
          <a:xfrm>
            <a:off x="568390" y="7371381"/>
            <a:ext cx="12157035" cy="179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spAutoFit/>
          </a:bodyPr>
          <a:lstStyle/>
          <a:p>
            <a:pPr/>
            <a:r>
              <a:t>Seismogramm. Am 23. April 2000 um 9:27:23 Uhr UTC (Coordinated Universal Time) ereignete sich ein Erdbeben der Magnitude Mw 6,9 etwa 600 km südlich der Provinz Santiago del Estero in Argentinien. An der Station PMM nahe Parkfield, Kalifornien kamen, nach Durchquerung des Mantels, die ersten P-Wellen elf Minuten (um 9:38:55 Uhr UTC), die S-Wellen ca. 21 Minuten später an. Das um 8:49 Uhr von der Station registrierte Signal (grüne Linie) gehört zu einem kleinen Erdbeben der Magnitude 3,4, das sich in ca. 200 km Entfernung in Südkalifornien ereignete. Das um 10:07 Uhr registrierte Signal (schwarze Linie) steht mit dem argentinischen Beben in Zusammenhang. Erdbeben, die erst in großer Entfernung (ab 3000 km) zum Hypozentrum aufgezeichnet werden, werden als teleseismische Beben (teleseismic earthquakes) bezeichnet. (Quelle: USGS)</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ack">
  <a:themeElements>
    <a:clrScheme name="Black">
      <a:dk1>
        <a:srgbClr val="905B9B"/>
      </a:dk1>
      <a:lt1>
        <a:srgbClr val="4E9B40"/>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Georgia"/>
        <a:ea typeface="Georgia"/>
        <a:cs typeface="Georgia"/>
      </a:majorFont>
      <a:minorFont>
        <a:latin typeface="Georgia"/>
        <a:ea typeface="Georgia"/>
        <a:cs typeface="Georgi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Georgia"/>
        <a:ea typeface="Georgia"/>
        <a:cs typeface="Georgia"/>
      </a:majorFont>
      <a:minorFont>
        <a:latin typeface="Georgia"/>
        <a:ea typeface="Georgia"/>
        <a:cs typeface="Georgia"/>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584200" rtl="0" fontAlgn="auto" latinLnBrk="0" hangingPunct="0">
          <a:lnSpc>
            <a:spcPct val="100000"/>
          </a:lnSpc>
          <a:spcBef>
            <a:spcPts val="0"/>
          </a:spcBef>
          <a:spcAft>
            <a:spcPts val="0"/>
          </a:spcAft>
          <a:buClrTx/>
          <a:buSzTx/>
          <a:buFontTx/>
          <a:buNone/>
          <a:tabLst/>
          <a:defRPr b="0" baseline="0" cap="none" i="1" spc="0" strike="noStrike" sz="1600" u="none" kumimoji="0" normalizeH="0">
            <a:ln>
              <a:noFill/>
            </a:ln>
            <a:solidFill>
              <a:srgbClr val="4E9B40"/>
            </a:solidFill>
            <a:effectLst/>
            <a:uFillTx/>
            <a:latin typeface="+mn-lt"/>
            <a:ea typeface="+mn-ea"/>
            <a:cs typeface="+mn-cs"/>
            <a:sym typeface="Georgi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